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99" r:id="rId4"/>
    <p:sldId id="257" r:id="rId5"/>
    <p:sldId id="258" r:id="rId6"/>
    <p:sldId id="259" r:id="rId7"/>
    <p:sldId id="277" r:id="rId8"/>
    <p:sldId id="260" r:id="rId9"/>
    <p:sldId id="261" r:id="rId10"/>
    <p:sldId id="278" r:id="rId11"/>
    <p:sldId id="262" r:id="rId12"/>
    <p:sldId id="263" r:id="rId13"/>
    <p:sldId id="264" r:id="rId14"/>
    <p:sldId id="265" r:id="rId15"/>
    <p:sldId id="266" r:id="rId16"/>
    <p:sldId id="268" r:id="rId17"/>
    <p:sldId id="280" r:id="rId18"/>
    <p:sldId id="279" r:id="rId19"/>
    <p:sldId id="281" r:id="rId20"/>
    <p:sldId id="269" r:id="rId21"/>
    <p:sldId id="271" r:id="rId22"/>
    <p:sldId id="282" r:id="rId23"/>
    <p:sldId id="283" r:id="rId24"/>
    <p:sldId id="272" r:id="rId25"/>
    <p:sldId id="297" r:id="rId26"/>
    <p:sldId id="298" r:id="rId27"/>
    <p:sldId id="300" r:id="rId28"/>
    <p:sldId id="273" r:id="rId29"/>
    <p:sldId id="301" r:id="rId30"/>
    <p:sldId id="302" r:id="rId31"/>
    <p:sldId id="303" r:id="rId32"/>
    <p:sldId id="304" r:id="rId33"/>
    <p:sldId id="274" r:id="rId34"/>
    <p:sldId id="306" r:id="rId35"/>
    <p:sldId id="307" r:id="rId36"/>
    <p:sldId id="308" r:id="rId37"/>
    <p:sldId id="309" r:id="rId38"/>
    <p:sldId id="305" r:id="rId39"/>
    <p:sldId id="275" r:id="rId40"/>
    <p:sldId id="316" r:id="rId41"/>
    <p:sldId id="318" r:id="rId42"/>
    <p:sldId id="317" r:id="rId43"/>
    <p:sldId id="311" r:id="rId44"/>
    <p:sldId id="315" r:id="rId45"/>
    <p:sldId id="312" r:id="rId46"/>
    <p:sldId id="319" r:id="rId47"/>
    <p:sldId id="313" r:id="rId48"/>
    <p:sldId id="314" r:id="rId49"/>
    <p:sldId id="310" r:id="rId50"/>
    <p:sldId id="276" r:id="rId51"/>
    <p:sldId id="284" r:id="rId52"/>
    <p:sldId id="285" r:id="rId53"/>
    <p:sldId id="286" r:id="rId54"/>
    <p:sldId id="320" r:id="rId55"/>
    <p:sldId id="287" r:id="rId56"/>
    <p:sldId id="288" r:id="rId57"/>
    <p:sldId id="289" r:id="rId58"/>
    <p:sldId id="290" r:id="rId59"/>
    <p:sldId id="291" r:id="rId60"/>
    <p:sldId id="292" r:id="rId61"/>
    <p:sldId id="293" r:id="rId62"/>
    <p:sldId id="294" r:id="rId63"/>
    <p:sldId id="295" r:id="rId64"/>
    <p:sldId id="296" r:id="rId65"/>
    <p:sldId id="322" r:id="rId66"/>
    <p:sldId id="321" r:id="rId67"/>
    <p:sldId id="323" r:id="rId68"/>
    <p:sldId id="324" r:id="rId6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24/09/2015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404664"/>
            <a:ext cx="7772400" cy="1470025"/>
          </a:xfrm>
        </p:spPr>
        <p:txBody>
          <a:bodyPr>
            <a:normAutofit fontScale="90000"/>
          </a:bodyPr>
          <a:lstStyle/>
          <a:p>
            <a:r>
              <a:rPr lang="es-CO" dirty="0" smtClean="0">
                <a:latin typeface="Forte" pitchFamily="66" charset="0"/>
              </a:rPr>
              <a:t>COCINAR AL VAPOR, </a:t>
            </a:r>
            <a:br>
              <a:rPr lang="es-CO" dirty="0" smtClean="0">
                <a:latin typeface="Forte" pitchFamily="66" charset="0"/>
              </a:rPr>
            </a:br>
            <a:r>
              <a:rPr lang="es-CO" dirty="0" smtClean="0">
                <a:latin typeface="Forte" pitchFamily="66" charset="0"/>
              </a:rPr>
              <a:t>LA COMIDA MÁS SALUDABLE</a:t>
            </a:r>
            <a:endParaRPr lang="es-CO" dirty="0">
              <a:latin typeface="Forte" pitchFamily="66" charset="0"/>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988840"/>
            <a:ext cx="7571184"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0370727"/>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rot="20987098">
            <a:off x="457200" y="692696"/>
            <a:ext cx="4186808" cy="5832648"/>
          </a:xfrm>
        </p:spPr>
        <p:txBody>
          <a:bodyPr>
            <a:normAutofit/>
          </a:bodyPr>
          <a:lstStyle/>
          <a:p>
            <a:pPr marL="0" indent="0" algn="ctr">
              <a:buNone/>
            </a:pPr>
            <a:r>
              <a:rPr lang="es-CO" sz="4800" dirty="0"/>
              <a:t>Disfrute miles </a:t>
            </a:r>
            <a:r>
              <a:rPr lang="es-CO" sz="4800" dirty="0" smtClean="0"/>
              <a:t>de las </a:t>
            </a:r>
            <a:r>
              <a:rPr lang="es-CO" sz="4800" dirty="0"/>
              <a:t>mejores </a:t>
            </a:r>
            <a:r>
              <a:rPr lang="es-CO" sz="4800" dirty="0" smtClean="0"/>
              <a:t>recetas vegetarianas cocidas al vapor, y disfrute de mejor salud </a:t>
            </a:r>
            <a:endParaRPr lang="es-CO" sz="48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5634" y="244696"/>
            <a:ext cx="3960440" cy="6352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19341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98178"/>
          </a:xfrm>
        </p:spPr>
        <p:txBody>
          <a:bodyPr>
            <a:noAutofit/>
          </a:bodyPr>
          <a:lstStyle/>
          <a:p>
            <a:r>
              <a:rPr lang="es-CO" sz="2800" b="1" dirty="0"/>
              <a:t>Amado, mi oración es que tú seas prosperado en todas las cosas, y que tengas </a:t>
            </a:r>
            <a:br>
              <a:rPr lang="es-CO" sz="2800" b="1" dirty="0"/>
            </a:br>
            <a:r>
              <a:rPr lang="es-CO" sz="2800" b="1" dirty="0"/>
              <a:t>salud, así como prospera tu </a:t>
            </a:r>
            <a:r>
              <a:rPr lang="es-CO" sz="2800" b="1" dirty="0" smtClean="0"/>
              <a:t>alma </a:t>
            </a:r>
            <a:r>
              <a:rPr lang="es-CO" sz="2800" b="1" u="sng" dirty="0" smtClean="0"/>
              <a:t>3Juan 1:2</a:t>
            </a:r>
            <a:r>
              <a:rPr lang="es-CO" sz="2800" b="1" dirty="0" smtClean="0"/>
              <a:t>.</a:t>
            </a:r>
            <a:endParaRPr lang="es-CO" sz="28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916832"/>
            <a:ext cx="7848872"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5382862"/>
            <a:ext cx="7848872" cy="830997"/>
          </a:xfrm>
          <a:prstGeom prst="rect">
            <a:avLst/>
          </a:prstGeom>
          <a:solidFill>
            <a:srgbClr val="002060"/>
          </a:solidFill>
        </p:spPr>
        <p:txBody>
          <a:bodyPr wrap="square">
            <a:spAutoFit/>
          </a:bodyPr>
          <a:lstStyle/>
          <a:p>
            <a:pPr algn="ctr"/>
            <a:r>
              <a:rPr lang="es-CO" sz="2400" b="1" dirty="0">
                <a:solidFill>
                  <a:schemeClr val="bg1"/>
                </a:solidFill>
              </a:rPr>
              <a:t>«Si, pues, coméis o bebéis, o hacéis otra cosa, hacedlo todo para la gloria de </a:t>
            </a:r>
            <a:r>
              <a:rPr lang="es-CO" sz="2400" b="1" dirty="0" smtClean="0">
                <a:solidFill>
                  <a:schemeClr val="bg1"/>
                </a:solidFill>
              </a:rPr>
              <a:t>Dios» </a:t>
            </a:r>
            <a:r>
              <a:rPr lang="es-CO" sz="2400" b="1" u="sng" dirty="0" smtClean="0">
                <a:solidFill>
                  <a:schemeClr val="bg1"/>
                </a:solidFill>
              </a:rPr>
              <a:t>1Con.10:31</a:t>
            </a:r>
            <a:r>
              <a:rPr lang="es-CO" sz="2400" b="1" dirty="0" smtClean="0">
                <a:solidFill>
                  <a:schemeClr val="bg1"/>
                </a:solidFill>
              </a:rPr>
              <a:t>.</a:t>
            </a:r>
            <a:endParaRPr lang="es-CO" sz="2400" b="1" dirty="0">
              <a:solidFill>
                <a:schemeClr val="bg1"/>
              </a:solidFill>
            </a:endParaRPr>
          </a:p>
        </p:txBody>
      </p:sp>
    </p:spTree>
    <p:extLst>
      <p:ext uri="{BB962C8B-B14F-4D97-AF65-F5344CB8AC3E}">
        <p14:creationId xmlns:p14="http://schemas.microsoft.com/office/powerpoint/2010/main" val="338861257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347048" cy="1143000"/>
          </a:xfrm>
        </p:spPr>
        <p:txBody>
          <a:bodyPr>
            <a:normAutofit fontScale="90000"/>
          </a:bodyPr>
          <a:lstStyle/>
          <a:p>
            <a:r>
              <a:rPr lang="es-CO" dirty="0">
                <a:latin typeface="Forte" pitchFamily="66" charset="0"/>
              </a:rPr>
              <a:t>¿Por qué cocinar al vapor es saludable?</a:t>
            </a:r>
          </a:p>
        </p:txBody>
      </p:sp>
      <p:sp>
        <p:nvSpPr>
          <p:cNvPr id="3" name="2 Marcador de contenido"/>
          <p:cNvSpPr>
            <a:spLocks noGrp="1"/>
          </p:cNvSpPr>
          <p:nvPr>
            <p:ph idx="1"/>
          </p:nvPr>
        </p:nvSpPr>
        <p:spPr>
          <a:xfrm>
            <a:off x="457200" y="1600200"/>
            <a:ext cx="8229600" cy="4853136"/>
          </a:xfrm>
          <a:solidFill>
            <a:schemeClr val="accent1">
              <a:lumMod val="40000"/>
              <a:lumOff val="60000"/>
            </a:schemeClr>
          </a:solidFill>
        </p:spPr>
        <p:txBody>
          <a:bodyPr>
            <a:normAutofit fontScale="92500" lnSpcReduction="20000"/>
          </a:bodyPr>
          <a:lstStyle/>
          <a:p>
            <a:pPr marL="0" indent="0" algn="ctr">
              <a:buNone/>
            </a:pPr>
            <a:r>
              <a:rPr lang="es-CO" dirty="0"/>
              <a:t>Para cocinar tus alimentos de manera sencilla, </a:t>
            </a:r>
            <a:r>
              <a:rPr lang="es-CO" dirty="0" smtClean="0"/>
              <a:t>rápida, económica </a:t>
            </a:r>
            <a:r>
              <a:rPr lang="es-CO" dirty="0"/>
              <a:t>y fundamentalmente saludable, una de las técnicas más antiguas pero aun poco implementada es el vapor. </a:t>
            </a:r>
            <a:endParaRPr lang="es-CO" dirty="0" smtClean="0"/>
          </a:p>
          <a:p>
            <a:pPr marL="0" indent="0" algn="ctr">
              <a:buNone/>
            </a:pPr>
            <a:endParaRPr lang="es-CO" dirty="0" smtClean="0"/>
          </a:p>
          <a:p>
            <a:pPr marL="0" indent="0" algn="ctr">
              <a:buNone/>
            </a:pPr>
            <a:r>
              <a:rPr lang="es-CO" dirty="0" smtClean="0"/>
              <a:t>Este </a:t>
            </a:r>
            <a:r>
              <a:rPr lang="es-CO" dirty="0"/>
              <a:t>tipo de cocción, que utiliza la evaporación del agua, resaltará las propiedades nutricionales de tus comidas, aprovechando todas sus propiedades. </a:t>
            </a:r>
            <a:endParaRPr lang="es-CO" dirty="0" smtClean="0"/>
          </a:p>
          <a:p>
            <a:pPr marL="0" indent="0" algn="ctr">
              <a:buNone/>
            </a:pPr>
            <a:endParaRPr lang="es-CO" dirty="0" smtClean="0"/>
          </a:p>
          <a:p>
            <a:pPr marL="0" indent="0" algn="ctr">
              <a:buNone/>
            </a:pPr>
            <a:r>
              <a:rPr lang="es-CO" dirty="0" smtClean="0"/>
              <a:t>Conoce </a:t>
            </a:r>
            <a:r>
              <a:rPr lang="es-CO" dirty="0"/>
              <a:t>cuáles son los principales beneficios de esta técnica y anímate a implementarla en tus comidas diarias</a:t>
            </a:r>
            <a:r>
              <a:rPr lang="es-CO" dirty="0" smtClean="0"/>
              <a:t>. </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8" y="332656"/>
            <a:ext cx="1109663"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4683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930226"/>
          </a:xfrm>
        </p:spPr>
        <p:txBody>
          <a:bodyPr>
            <a:noAutofit/>
          </a:bodyPr>
          <a:lstStyle/>
          <a:p>
            <a:r>
              <a:rPr lang="es-CO" sz="2800" b="1" i="1" dirty="0">
                <a:latin typeface="Agency FB" pitchFamily="34" charset="0"/>
              </a:rPr>
              <a:t>La siguiente propuesta está dedicada a los amantes de los vegetales. Se trata de un plato muy saludable, ya que en él vamos a encontrar multitud de vitaminas, minerales, fibra y compuestos antioxidantes, muy beneficiosos para la salud.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492896"/>
            <a:ext cx="8229600" cy="4260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040646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7109" y="1391403"/>
            <a:ext cx="2088232" cy="123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Marcador de contenido"/>
          <p:cNvSpPr>
            <a:spLocks noGrp="1"/>
          </p:cNvSpPr>
          <p:nvPr>
            <p:ph idx="1"/>
          </p:nvPr>
        </p:nvSpPr>
        <p:spPr>
          <a:xfrm>
            <a:off x="457200" y="332657"/>
            <a:ext cx="5915000" cy="2232248"/>
          </a:xfrm>
          <a:solidFill>
            <a:schemeClr val="accent4">
              <a:lumMod val="40000"/>
              <a:lumOff val="60000"/>
            </a:schemeClr>
          </a:solidFill>
        </p:spPr>
        <p:txBody>
          <a:bodyPr>
            <a:noAutofit/>
          </a:bodyPr>
          <a:lstStyle/>
          <a:p>
            <a:pPr marL="0" indent="0">
              <a:buNone/>
            </a:pPr>
            <a:r>
              <a:rPr lang="es-CO" sz="2800" dirty="0"/>
              <a:t>La cocina al vapor es la forma más natural y menos invasiva de cocinar los alimentos. ¡Además es muy económica! </a:t>
            </a:r>
          </a:p>
        </p:txBody>
      </p:sp>
      <p:sp>
        <p:nvSpPr>
          <p:cNvPr id="5" name="4 Rectángulo"/>
          <p:cNvSpPr/>
          <p:nvPr/>
        </p:nvSpPr>
        <p:spPr>
          <a:xfrm>
            <a:off x="3536468" y="3473693"/>
            <a:ext cx="4959460" cy="2677656"/>
          </a:xfrm>
          <a:prstGeom prst="rect">
            <a:avLst/>
          </a:prstGeom>
          <a:solidFill>
            <a:schemeClr val="accent4">
              <a:lumMod val="40000"/>
              <a:lumOff val="60000"/>
            </a:schemeClr>
          </a:solidFill>
        </p:spPr>
        <p:txBody>
          <a:bodyPr wrap="square">
            <a:spAutoFit/>
          </a:bodyPr>
          <a:lstStyle/>
          <a:p>
            <a:pPr algn="r"/>
            <a:r>
              <a:rPr lang="es-CO" sz="2800" dirty="0"/>
              <a:t>Utiliza el agua como medio de cocción y el tiempo requerido puede ser tan reducido como la cantidad de alimento que se prepare, con lo cual también ahorrarás energía. </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132" y="3473693"/>
            <a:ext cx="3024336" cy="2690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336" y="382166"/>
            <a:ext cx="1080120" cy="153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85202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6059016" cy="3024336"/>
          </a:xfrm>
          <a:solidFill>
            <a:schemeClr val="accent5">
              <a:lumMod val="20000"/>
              <a:lumOff val="80000"/>
            </a:schemeClr>
          </a:solidFill>
        </p:spPr>
        <p:txBody>
          <a:bodyPr>
            <a:normAutofit fontScale="92500" lnSpcReduction="10000"/>
          </a:bodyPr>
          <a:lstStyle/>
          <a:p>
            <a:pPr marL="0" indent="0">
              <a:buNone/>
            </a:pPr>
            <a:r>
              <a:rPr lang="es-CO" dirty="0"/>
              <a:t>Para cocinar al vapor se pueden usar diferentes instrumentos. El más económico es una cesta metálica con soportes que se coloca por dentro de una olla con agua. También se puede utilizar la típica vaporera japonesa compuesta de bambú o caña. </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332656"/>
            <a:ext cx="2045767"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699793" y="3861048"/>
            <a:ext cx="6006206" cy="3046988"/>
          </a:xfrm>
          <a:prstGeom prst="rect">
            <a:avLst/>
          </a:prstGeom>
          <a:solidFill>
            <a:schemeClr val="accent5">
              <a:lumMod val="20000"/>
              <a:lumOff val="80000"/>
            </a:schemeClr>
          </a:solidFill>
        </p:spPr>
        <p:txBody>
          <a:bodyPr wrap="square">
            <a:spAutoFit/>
          </a:bodyPr>
          <a:lstStyle/>
          <a:p>
            <a:r>
              <a:rPr lang="es-CO" sz="2400" dirty="0"/>
              <a:t>La técnica más adecuada para cocinar al vapor es muy simple: lava tus verduras, córtalas en cubos medianos (como si fueras a hervirlas) y sazónalas con una pizca de sal y pimienta. También puedes agregar unas hojas de laurel para aromatizar. Luego, coloca los alimentos en la vaporera y el agua caliente sencillamente hará el resto.</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861048"/>
            <a:ext cx="2160240" cy="2373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13082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3075"/>
                                        </p:tgtEl>
                                        <p:attrNameLst>
                                          <p:attrName>style.visibility</p:attrName>
                                        </p:attrNameLst>
                                      </p:cBhvr>
                                      <p:to>
                                        <p:strVal val="visible"/>
                                      </p:to>
                                    </p:set>
                                    <p:animEffect transition="in" filter="barn(inVertical)">
                                      <p:cBhvr>
                                        <p:cTn id="10"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dirty="0"/>
              <a:t>Conserva las propiedades y el sabor de los alimentos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1484785"/>
            <a:ext cx="4968552" cy="30225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1460383"/>
            <a:ext cx="3528392" cy="3046988"/>
          </a:xfrm>
          <a:prstGeom prst="rect">
            <a:avLst/>
          </a:prstGeom>
          <a:solidFill>
            <a:schemeClr val="accent4">
              <a:lumMod val="40000"/>
              <a:lumOff val="60000"/>
            </a:schemeClr>
          </a:solidFill>
        </p:spPr>
        <p:txBody>
          <a:bodyPr wrap="square">
            <a:spAutoFit/>
          </a:bodyPr>
          <a:lstStyle/>
          <a:p>
            <a:r>
              <a:rPr lang="es-CO" sz="2400" dirty="0"/>
              <a:t>Al cocer las verduras en agua, éstas pierden gran parte de sus componentes nutricionales. Por el contrario, al cocinar los alimentos al vapor, éstos no entran en contacto directo con el agua, </a:t>
            </a:r>
          </a:p>
        </p:txBody>
      </p:sp>
      <p:sp>
        <p:nvSpPr>
          <p:cNvPr id="5" name="4 Rectángulo"/>
          <p:cNvSpPr/>
          <p:nvPr/>
        </p:nvSpPr>
        <p:spPr>
          <a:xfrm>
            <a:off x="1115616" y="4941168"/>
            <a:ext cx="6840760" cy="1569660"/>
          </a:xfrm>
          <a:prstGeom prst="rect">
            <a:avLst/>
          </a:prstGeom>
          <a:solidFill>
            <a:schemeClr val="accent4">
              <a:lumMod val="40000"/>
              <a:lumOff val="60000"/>
            </a:schemeClr>
          </a:solidFill>
        </p:spPr>
        <p:txBody>
          <a:bodyPr wrap="square">
            <a:spAutoFit/>
          </a:bodyPr>
          <a:lstStyle/>
          <a:p>
            <a:r>
              <a:rPr lang="es-CO" sz="2400" dirty="0"/>
              <a:t>conservando así todas sus propiedades, lo que hace que los alimentos sean aprovechados al máximo por nuestro cuerpo</a:t>
            </a:r>
            <a:r>
              <a:rPr lang="es-CO" sz="2400" dirty="0" smtClean="0"/>
              <a:t>. ¡</a:t>
            </a:r>
            <a:r>
              <a:rPr lang="es-CO" sz="2400" dirty="0"/>
              <a:t>Tampoco perderán su sabor! Tu cuerpo realmente se nutrirá de manera natural. </a:t>
            </a:r>
          </a:p>
        </p:txBody>
      </p:sp>
    </p:spTree>
    <p:extLst>
      <p:ext uri="{BB962C8B-B14F-4D97-AF65-F5344CB8AC3E}">
        <p14:creationId xmlns:p14="http://schemas.microsoft.com/office/powerpoint/2010/main" val="40983923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a:solidFill>
            <a:schemeClr val="bg2">
              <a:lumMod val="75000"/>
            </a:schemeClr>
          </a:solidFill>
        </p:spPr>
        <p:txBody>
          <a:bodyPr/>
          <a:lstStyle/>
          <a:p>
            <a:r>
              <a:rPr lang="es-CO" dirty="0"/>
              <a:t>Menos calorías</a:t>
            </a:r>
          </a:p>
        </p:txBody>
      </p:sp>
      <p:sp>
        <p:nvSpPr>
          <p:cNvPr id="3" name="2 Marcador de contenido"/>
          <p:cNvSpPr>
            <a:spLocks noGrp="1"/>
          </p:cNvSpPr>
          <p:nvPr>
            <p:ph idx="1"/>
          </p:nvPr>
        </p:nvSpPr>
        <p:spPr>
          <a:xfrm>
            <a:off x="151305" y="4708301"/>
            <a:ext cx="8900267" cy="2149699"/>
          </a:xfrm>
          <a:solidFill>
            <a:schemeClr val="bg2">
              <a:lumMod val="75000"/>
            </a:schemeClr>
          </a:solidFill>
        </p:spPr>
        <p:txBody>
          <a:bodyPr>
            <a:normAutofit fontScale="85000" lnSpcReduction="20000"/>
          </a:bodyPr>
          <a:lstStyle/>
          <a:p>
            <a:pPr marL="0" indent="0" algn="ctr">
              <a:buNone/>
            </a:pPr>
            <a:r>
              <a:rPr lang="es-CO" dirty="0"/>
              <a:t>A diferencia de otras formas de cocción, la técnica del vapor no necesita necesariamente de sal, aceites, condimentos, grasa, harinas y aderezos. Además, al eliminar estos añadidos de grasa y azúcares, no genera adicción e incluso puede motivarte a consumir más vegetales y combinar muchos colores en una sola </a:t>
            </a:r>
            <a:r>
              <a:rPr lang="es-CO" dirty="0" smtClean="0"/>
              <a:t>comida.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581" y="1268760"/>
            <a:ext cx="8928992"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64363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p:spPr>
        <p:txBody>
          <a:bodyPr>
            <a:normAutofit fontScale="90000"/>
          </a:bodyPr>
          <a:lstStyle/>
          <a:p>
            <a:r>
              <a:rPr lang="es-CO" dirty="0" smtClean="0"/>
              <a:t>EL MEJOR MÉTODO PARA BAJAR DE PESO</a:t>
            </a:r>
            <a:endParaRPr lang="es-CO" dirty="0"/>
          </a:p>
        </p:txBody>
      </p:sp>
      <p:sp>
        <p:nvSpPr>
          <p:cNvPr id="3" name="2 Marcador de contenido"/>
          <p:cNvSpPr>
            <a:spLocks noGrp="1"/>
          </p:cNvSpPr>
          <p:nvPr>
            <p:ph idx="1"/>
          </p:nvPr>
        </p:nvSpPr>
        <p:spPr>
          <a:xfrm>
            <a:off x="457200" y="1600200"/>
            <a:ext cx="3970784" cy="4525963"/>
          </a:xfrm>
          <a:solidFill>
            <a:schemeClr val="accent6">
              <a:lumMod val="60000"/>
              <a:lumOff val="40000"/>
            </a:schemeClr>
          </a:solidFill>
        </p:spPr>
        <p:txBody>
          <a:bodyPr>
            <a:normAutofit fontScale="92500" lnSpcReduction="20000"/>
          </a:bodyPr>
          <a:lstStyle/>
          <a:p>
            <a:pPr marL="0" indent="0" algn="ctr">
              <a:buNone/>
            </a:pPr>
            <a:r>
              <a:rPr lang="es-CO" dirty="0"/>
              <a:t>S</a:t>
            </a:r>
            <a:r>
              <a:rPr lang="es-CO" dirty="0" smtClean="0"/>
              <a:t>e </a:t>
            </a:r>
            <a:r>
              <a:rPr lang="es-CO" dirty="0"/>
              <a:t>recomienda para personas que estén en régimen para bajar de peso y para aquellas personas con problemas digestivos, ya que es una forma ligera de cocinar y hará que nos sintamos menos hinchados al terminar de comer.</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1988840"/>
            <a:ext cx="1584176"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2017207"/>
            <a:ext cx="2232248" cy="169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4005064"/>
            <a:ext cx="1872208" cy="2102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4288" y="4149080"/>
            <a:ext cx="1872207" cy="2042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225887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6000" b="1" dirty="0">
                <a:solidFill>
                  <a:srgbClr val="FF0000"/>
                </a:solidFill>
              </a:rPr>
              <a:t>Desintoxica</a:t>
            </a:r>
          </a:p>
        </p:txBody>
      </p:sp>
      <p:sp>
        <p:nvSpPr>
          <p:cNvPr id="3" name="2 Marcador de contenido"/>
          <p:cNvSpPr>
            <a:spLocks noGrp="1"/>
          </p:cNvSpPr>
          <p:nvPr>
            <p:ph idx="1"/>
          </p:nvPr>
        </p:nvSpPr>
        <p:spPr>
          <a:xfrm>
            <a:off x="251520" y="5085184"/>
            <a:ext cx="8640960" cy="1617043"/>
          </a:xfrm>
          <a:solidFill>
            <a:schemeClr val="accent6">
              <a:lumMod val="60000"/>
              <a:lumOff val="40000"/>
            </a:schemeClr>
          </a:solidFill>
        </p:spPr>
        <p:txBody>
          <a:bodyPr>
            <a:normAutofit fontScale="77500" lnSpcReduction="20000"/>
          </a:bodyPr>
          <a:lstStyle/>
          <a:p>
            <a:pPr marL="0" indent="0" algn="ctr">
              <a:buNone/>
            </a:pPr>
            <a:r>
              <a:rPr lang="es-CO" dirty="0"/>
              <a:t>Al cocinar los alimentos al vapor, en lugar de introducir toxinas en nuestro cuerpo, favorecemos la correcta evacuación de nuestro intestino. Al comenzar a desechar las toxinas, la sangre se nutre de oxígeno y el cuerpo se llena de energía y salud.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4785"/>
            <a:ext cx="914400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340756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22114"/>
          </a:xfrm>
        </p:spPr>
        <p:txBody>
          <a:bodyPr>
            <a:noAutofit/>
          </a:bodyPr>
          <a:lstStyle/>
          <a:p>
            <a:r>
              <a:rPr lang="es-CO" sz="4000" b="1" i="1" dirty="0">
                <a:solidFill>
                  <a:srgbClr val="002060"/>
                </a:solidFill>
              </a:rPr>
              <a:t>Algunas ideas para cocinar al vapor</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3" y="1196752"/>
            <a:ext cx="8954609" cy="5544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0388366"/>
      </p:ext>
    </p:extLst>
  </p:cSld>
  <p:clrMapOvr>
    <a:masterClrMapping/>
  </p:clrMapOvr>
  <p:transition spd="slow">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340768"/>
            <a:ext cx="3826768" cy="5256584"/>
          </a:xfrm>
          <a:solidFill>
            <a:schemeClr val="accent4">
              <a:lumMod val="40000"/>
              <a:lumOff val="60000"/>
            </a:schemeClr>
          </a:solidFill>
        </p:spPr>
        <p:txBody>
          <a:bodyPr>
            <a:normAutofit fontScale="70000" lnSpcReduction="20000"/>
          </a:bodyPr>
          <a:lstStyle/>
          <a:p>
            <a:endParaRPr lang="es-CO" dirty="0"/>
          </a:p>
          <a:p>
            <a:r>
              <a:rPr lang="es-CO" sz="3400" b="1" u="sng" dirty="0"/>
              <a:t>Ingredientes</a:t>
            </a:r>
          </a:p>
          <a:p>
            <a:endParaRPr lang="es-CO" dirty="0"/>
          </a:p>
          <a:p>
            <a:r>
              <a:rPr lang="es-CO" dirty="0"/>
              <a:t>-1 calabacín (zucchini)</a:t>
            </a:r>
          </a:p>
          <a:p>
            <a:r>
              <a:rPr lang="es-CO" dirty="0"/>
              <a:t>-2 zanahorias</a:t>
            </a:r>
          </a:p>
          <a:p>
            <a:r>
              <a:rPr lang="es-CO" dirty="0"/>
              <a:t>-2 patatas (papas)</a:t>
            </a:r>
          </a:p>
          <a:p>
            <a:r>
              <a:rPr lang="es-CO" dirty="0"/>
              <a:t>-100 gr. de coliflor</a:t>
            </a:r>
          </a:p>
          <a:p>
            <a:r>
              <a:rPr lang="es-CO" dirty="0"/>
              <a:t>-100 gr. de brócoli</a:t>
            </a:r>
          </a:p>
          <a:p>
            <a:r>
              <a:rPr lang="es-CO" dirty="0"/>
              <a:t>-1 cebolleta (cebolla de verdeo)</a:t>
            </a:r>
          </a:p>
          <a:p>
            <a:r>
              <a:rPr lang="es-CO" dirty="0"/>
              <a:t>-50 gr. de piñones</a:t>
            </a:r>
          </a:p>
          <a:p>
            <a:r>
              <a:rPr lang="es-CO" dirty="0"/>
              <a:t>-4 tomates secos</a:t>
            </a:r>
          </a:p>
          <a:p>
            <a:r>
              <a:rPr lang="es-CO" dirty="0"/>
              <a:t>-Aceite de oliva</a:t>
            </a:r>
          </a:p>
          <a:p>
            <a:r>
              <a:rPr lang="es-CO" dirty="0"/>
              <a:t>-Vinagre</a:t>
            </a:r>
          </a:p>
          <a:p>
            <a:r>
              <a:rPr lang="es-CO" dirty="0"/>
              <a:t>-Sal</a:t>
            </a:r>
          </a:p>
          <a:p>
            <a:endParaRPr lang="es-CO" dirty="0"/>
          </a:p>
        </p:txBody>
      </p:sp>
      <p:sp>
        <p:nvSpPr>
          <p:cNvPr id="4" name="3 Rectángulo"/>
          <p:cNvSpPr/>
          <p:nvPr/>
        </p:nvSpPr>
        <p:spPr>
          <a:xfrm>
            <a:off x="4283968" y="1225689"/>
            <a:ext cx="4752528" cy="5447645"/>
          </a:xfrm>
          <a:prstGeom prst="rect">
            <a:avLst/>
          </a:prstGeom>
        </p:spPr>
        <p:txBody>
          <a:bodyPr wrap="square">
            <a:spAutoFit/>
          </a:bodyPr>
          <a:lstStyle/>
          <a:p>
            <a:r>
              <a:rPr lang="es-CO" sz="2400" u="sng" dirty="0">
                <a:solidFill>
                  <a:srgbClr val="FF0000"/>
                </a:solidFill>
              </a:rPr>
              <a:t>Preparación</a:t>
            </a:r>
            <a:r>
              <a:rPr lang="es-CO" sz="2400" dirty="0">
                <a:solidFill>
                  <a:srgbClr val="FF0000"/>
                </a:solidFill>
              </a:rPr>
              <a:t> </a:t>
            </a:r>
          </a:p>
          <a:p>
            <a:r>
              <a:rPr lang="es-CO" b="1" dirty="0">
                <a:solidFill>
                  <a:srgbClr val="FF0000"/>
                </a:solidFill>
              </a:rPr>
              <a:t>Pelar y cortar en rodajas las zanahorias y las patatas. Corta el calabacín también en rodajas, pero sin pelarlo. Separa la coliflor y el brócoli en ramilletes. Luego, pica la cebolleta. </a:t>
            </a:r>
          </a:p>
          <a:p>
            <a:r>
              <a:rPr lang="es-CO" b="1" dirty="0">
                <a:solidFill>
                  <a:srgbClr val="FF0000"/>
                </a:solidFill>
              </a:rPr>
              <a:t>Una vez hecho esto, coloca todos los vegetales en la vaporera, cuidando que el agua de la olla no esté en contacto con los vegetales. Cierra la tapa y cocina hasta que queden al dente. </a:t>
            </a:r>
          </a:p>
          <a:p>
            <a:r>
              <a:rPr lang="es-CO" b="1" dirty="0">
                <a:solidFill>
                  <a:srgbClr val="FF0000"/>
                </a:solidFill>
              </a:rPr>
              <a:t>Para realizar la vinagreta, mezcla los piñones con los tomates secos, previamente hidratados en agua tibia. Agrega una cucharadita de aceite de oliva, unas gotas de vinagre y una pizca de sal. </a:t>
            </a:r>
          </a:p>
          <a:p>
            <a:r>
              <a:rPr lang="es-CO" b="1" dirty="0">
                <a:solidFill>
                  <a:srgbClr val="FF0000"/>
                </a:solidFill>
              </a:rPr>
              <a:t>Termina el plato colocando las verduras cocidas y, por encima, la vinagreta.</a:t>
            </a:r>
          </a:p>
          <a:p>
            <a:endParaRPr lang="es-CO" b="1" dirty="0">
              <a:solidFill>
                <a:srgbClr val="FF0000"/>
              </a:solidFill>
            </a:endParaRPr>
          </a:p>
          <a:p>
            <a:r>
              <a:rPr lang="es-CO" b="1" dirty="0">
                <a:solidFill>
                  <a:srgbClr val="FF0000"/>
                </a:solidFill>
              </a:rPr>
              <a:t>¡Y listo! ¡Tendrás una comida sabrosa, fácil y saludable! </a:t>
            </a:r>
          </a:p>
        </p:txBody>
      </p:sp>
      <p:sp>
        <p:nvSpPr>
          <p:cNvPr id="5" name="4 Rectángulo"/>
          <p:cNvSpPr/>
          <p:nvPr/>
        </p:nvSpPr>
        <p:spPr>
          <a:xfrm>
            <a:off x="395536" y="404664"/>
            <a:ext cx="8352928" cy="523220"/>
          </a:xfrm>
          <a:prstGeom prst="rect">
            <a:avLst/>
          </a:prstGeom>
          <a:solidFill>
            <a:schemeClr val="accent4">
              <a:lumMod val="40000"/>
              <a:lumOff val="60000"/>
            </a:schemeClr>
          </a:solidFill>
        </p:spPr>
        <p:txBody>
          <a:bodyPr wrap="square">
            <a:spAutoFit/>
          </a:bodyPr>
          <a:lstStyle/>
          <a:p>
            <a:r>
              <a:rPr lang="es-CO" sz="2800" b="1" i="1" dirty="0">
                <a:effectLst>
                  <a:outerShdw blurRad="38100" dist="38100" dir="2700000" algn="tl">
                    <a:srgbClr val="000000">
                      <a:alpha val="43137"/>
                    </a:srgbClr>
                  </a:outerShdw>
                </a:effectLst>
              </a:rPr>
              <a:t>Hortalizas al vapor con vinagreta de piñones y tomate</a:t>
            </a:r>
          </a:p>
        </p:txBody>
      </p:sp>
    </p:spTree>
    <p:extLst>
      <p:ext uri="{BB962C8B-B14F-4D97-AF65-F5344CB8AC3E}">
        <p14:creationId xmlns:p14="http://schemas.microsoft.com/office/powerpoint/2010/main" val="49537328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94122"/>
          </a:xfrm>
          <a:solidFill>
            <a:schemeClr val="tx2">
              <a:lumMod val="20000"/>
              <a:lumOff val="80000"/>
            </a:schemeClr>
          </a:solidFill>
        </p:spPr>
        <p:txBody>
          <a:bodyPr>
            <a:normAutofit fontScale="90000"/>
          </a:bodyPr>
          <a:lstStyle/>
          <a:p>
            <a:r>
              <a:rPr lang="es-CO" i="1" dirty="0">
                <a:effectLst>
                  <a:outerShdw blurRad="38100" dist="38100" dir="2700000" algn="tl">
                    <a:srgbClr val="000000">
                      <a:alpha val="43137"/>
                    </a:srgbClr>
                  </a:outerShdw>
                </a:effectLst>
              </a:rPr>
              <a:t>Manzanas al vapor con frutos </a:t>
            </a:r>
            <a:r>
              <a:rPr lang="es-CO" i="1" dirty="0" smtClean="0">
                <a:effectLst>
                  <a:outerShdw blurRad="38100" dist="38100" dir="2700000" algn="tl">
                    <a:srgbClr val="000000">
                      <a:alpha val="43137"/>
                    </a:srgbClr>
                  </a:outerShdw>
                </a:effectLst>
              </a:rPr>
              <a:t>secos</a:t>
            </a:r>
            <a:endParaRPr lang="es-CO" i="1" dirty="0">
              <a:effectLst>
                <a:outerShdw blurRad="38100" dist="38100" dir="2700000" algn="tl">
                  <a:srgbClr val="000000">
                    <a:alpha val="43137"/>
                  </a:srgbClr>
                </a:outerShdw>
              </a:effectLst>
            </a:endParaRP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0032" y="1484784"/>
            <a:ext cx="4052392"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08504" y="1390782"/>
            <a:ext cx="4263496" cy="3416320"/>
          </a:xfrm>
          <a:prstGeom prst="rect">
            <a:avLst/>
          </a:prstGeom>
        </p:spPr>
        <p:txBody>
          <a:bodyPr wrap="square">
            <a:spAutoFit/>
          </a:bodyPr>
          <a:lstStyle/>
          <a:p>
            <a:r>
              <a:rPr lang="es-CO" dirty="0" smtClean="0"/>
              <a:t>I</a:t>
            </a:r>
            <a:r>
              <a:rPr lang="es-CO" sz="2000" b="1" u="sng" dirty="0" smtClean="0"/>
              <a:t>ngredientes</a:t>
            </a:r>
            <a:endParaRPr lang="es-CO" sz="2000" b="1" u="sng" dirty="0"/>
          </a:p>
          <a:p>
            <a:endParaRPr lang="es-CO" dirty="0"/>
          </a:p>
          <a:p>
            <a:r>
              <a:rPr lang="es-CO" dirty="0"/>
              <a:t>-4 manzanas</a:t>
            </a:r>
          </a:p>
          <a:p>
            <a:r>
              <a:rPr lang="es-CO" dirty="0"/>
              <a:t>-100 gr. de azúcar (puedes utilizar azúcar integral)</a:t>
            </a:r>
          </a:p>
          <a:p>
            <a:r>
              <a:rPr lang="es-CO" dirty="0"/>
              <a:t>-2 tazas de agua</a:t>
            </a:r>
          </a:p>
          <a:p>
            <a:r>
              <a:rPr lang="es-CO" dirty="0"/>
              <a:t>-1 varilla de canela</a:t>
            </a:r>
          </a:p>
          <a:p>
            <a:r>
              <a:rPr lang="es-CO" dirty="0"/>
              <a:t>-2 clavos de olor</a:t>
            </a:r>
          </a:p>
          <a:p>
            <a:r>
              <a:rPr lang="es-CO" dirty="0"/>
              <a:t>-Cáscara de 1 limón</a:t>
            </a:r>
          </a:p>
          <a:p>
            <a:r>
              <a:rPr lang="es-CO" dirty="0"/>
              <a:t>-Jugo de ½ limón</a:t>
            </a:r>
          </a:p>
          <a:p>
            <a:r>
              <a:rPr lang="es-CO" dirty="0"/>
              <a:t>-100 gr. de frutos secos </a:t>
            </a:r>
          </a:p>
          <a:p>
            <a:r>
              <a:rPr lang="es-CO" dirty="0"/>
              <a:t>-Algunas hojas de salvia </a:t>
            </a:r>
          </a:p>
        </p:txBody>
      </p:sp>
      <p:sp>
        <p:nvSpPr>
          <p:cNvPr id="5" name="4 Rectángulo"/>
          <p:cNvSpPr/>
          <p:nvPr/>
        </p:nvSpPr>
        <p:spPr>
          <a:xfrm>
            <a:off x="539552" y="5013176"/>
            <a:ext cx="8064896" cy="1661993"/>
          </a:xfrm>
          <a:prstGeom prst="rect">
            <a:avLst/>
          </a:prstGeom>
        </p:spPr>
        <p:txBody>
          <a:bodyPr wrap="square">
            <a:spAutoFit/>
          </a:bodyPr>
          <a:lstStyle/>
          <a:p>
            <a:r>
              <a:rPr lang="es-CO" sz="2400" b="1" u="sng" dirty="0"/>
              <a:t>Preparación</a:t>
            </a:r>
          </a:p>
          <a:p>
            <a:endParaRPr lang="es-CO" dirty="0"/>
          </a:p>
          <a:p>
            <a:r>
              <a:rPr lang="es-CO" sz="2000" dirty="0"/>
              <a:t>En una olla pequeña coloca a calentar el agua junto al azúcar, la canela, los clavos, el jugo de limón y su cáscara. Mientras tanto, pela las manzanas, córtalas en mitades y quítales el corazón. </a:t>
            </a:r>
          </a:p>
        </p:txBody>
      </p:sp>
    </p:spTree>
    <p:extLst>
      <p:ext uri="{BB962C8B-B14F-4D97-AF65-F5344CB8AC3E}">
        <p14:creationId xmlns:p14="http://schemas.microsoft.com/office/powerpoint/2010/main" val="404228657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5266928" cy="3312368"/>
          </a:xfrm>
        </p:spPr>
        <p:txBody>
          <a:bodyPr>
            <a:normAutofit fontScale="77500" lnSpcReduction="20000"/>
          </a:bodyPr>
          <a:lstStyle/>
          <a:p>
            <a:pPr marL="0" indent="0">
              <a:buNone/>
            </a:pPr>
            <a:r>
              <a:rPr lang="es-CO" dirty="0" smtClean="0"/>
              <a:t>Coloca </a:t>
            </a:r>
            <a:r>
              <a:rPr lang="es-CO" dirty="0"/>
              <a:t>la vaporera sobre la olla y, dentro de ella, las manzanas. Tapa y cocina hasta que las manzanas queden tiernas. Luego, añade el almíbar que se ha formado con los frutos secos. Mezcla y cubre con ellas las manzanas. Usa las hojas de salvia para decorar. ¡Y a disfrutar de un postre delicioso y saludable! También puedes hacerlo con peras o cualquier otra fruta</a:t>
            </a:r>
            <a:r>
              <a:rPr lang="es-CO" dirty="0" smtClean="0"/>
              <a:t>.</a:t>
            </a:r>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04664"/>
            <a:ext cx="3049116"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059832" y="4365104"/>
            <a:ext cx="5760640" cy="2369880"/>
          </a:xfrm>
          <a:prstGeom prst="rect">
            <a:avLst/>
          </a:prstGeom>
        </p:spPr>
        <p:txBody>
          <a:bodyPr wrap="square">
            <a:spAutoFit/>
          </a:bodyPr>
          <a:lstStyle/>
          <a:p>
            <a:pPr algn="ctr"/>
            <a:r>
              <a:rPr lang="es-CO" sz="2800" dirty="0">
                <a:solidFill>
                  <a:srgbClr val="FF0000"/>
                </a:solidFill>
              </a:rPr>
              <a:t>Después de estos consejos, ya puedes poner en </a:t>
            </a:r>
            <a:r>
              <a:rPr lang="es-CO" sz="2800" b="1" dirty="0">
                <a:solidFill>
                  <a:srgbClr val="FF0000"/>
                </a:solidFill>
              </a:rPr>
              <a:t>práctica</a:t>
            </a:r>
            <a:r>
              <a:rPr lang="es-CO" sz="2800" dirty="0">
                <a:solidFill>
                  <a:srgbClr val="FF0000"/>
                </a:solidFill>
              </a:rPr>
              <a:t> esta manera de cocinar tus comidas preferidas para hacerlas mucho más sanas y nutritivas. </a:t>
            </a:r>
            <a:r>
              <a:rPr lang="es-CO" sz="3600" b="1" dirty="0"/>
              <a:t>¡Anímate! </a:t>
            </a:r>
            <a:endParaRPr lang="es-CO" sz="2800" b="1" dirty="0"/>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365103"/>
            <a:ext cx="2088232" cy="2016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327971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a:bodyPr>
          <a:lstStyle/>
          <a:p>
            <a:r>
              <a:rPr lang="es-CO" sz="3600" b="1" i="1" dirty="0">
                <a:latin typeface="Agency FB" pitchFamily="34" charset="0"/>
              </a:rPr>
              <a:t>Cómo hacer unas excelentes verduras al vapor</a:t>
            </a:r>
          </a:p>
        </p:txBody>
      </p:sp>
      <p:sp>
        <p:nvSpPr>
          <p:cNvPr id="3" name="2 Marcador de contenido"/>
          <p:cNvSpPr>
            <a:spLocks noGrp="1"/>
          </p:cNvSpPr>
          <p:nvPr>
            <p:ph idx="1"/>
          </p:nvPr>
        </p:nvSpPr>
        <p:spPr>
          <a:xfrm>
            <a:off x="457200" y="1600201"/>
            <a:ext cx="5987008" cy="2332856"/>
          </a:xfrm>
        </p:spPr>
        <p:txBody>
          <a:bodyPr>
            <a:normAutofit fontScale="85000" lnSpcReduction="10000"/>
          </a:bodyPr>
          <a:lstStyle/>
          <a:p>
            <a:pPr marL="0" indent="0">
              <a:buNone/>
            </a:pPr>
            <a:r>
              <a:rPr lang="es-CO" dirty="0" smtClean="0"/>
              <a:t>Las </a:t>
            </a:r>
            <a:r>
              <a:rPr lang="es-CO" dirty="0"/>
              <a:t>verduras al vapor constituyen uno de los alimentos más sanos y energéticos que puedes incluir en tu dieta. Con un equipo mínimo, podrás preparar rápidamente y sin problemas unas perfectas verduras al vapor.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6769" y="1700808"/>
            <a:ext cx="2397719"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204031"/>
            <a:ext cx="8107585" cy="2677656"/>
          </a:xfrm>
          <a:prstGeom prst="rect">
            <a:avLst/>
          </a:prstGeom>
        </p:spPr>
        <p:txBody>
          <a:bodyPr wrap="square">
            <a:spAutoFit/>
          </a:bodyPr>
          <a:lstStyle/>
          <a:p>
            <a:r>
              <a:rPr lang="es-CO" sz="2400" b="1" dirty="0">
                <a:solidFill>
                  <a:srgbClr val="FF0000"/>
                </a:solidFill>
              </a:rPr>
              <a:t>Si lo haces adecuadamente, con este método culinario preservarás la mayoría de sus nutrientes, además de intensificar tanto su color como su sabor. Que un alimento sea saludable no significa que tenga que resultar aburrido. Para que estén más sabrosas, puedes cocinar y sazonar tus verduras con aceites y especias exóticas. </a:t>
            </a:r>
            <a:r>
              <a:rPr lang="es-CO" sz="2400" b="1" dirty="0" smtClean="0">
                <a:solidFill>
                  <a:srgbClr val="FF0000"/>
                </a:solidFill>
              </a:rPr>
              <a:t>(Sustancia </a:t>
            </a:r>
            <a:r>
              <a:rPr lang="es-CO" sz="2400" b="1" dirty="0">
                <a:solidFill>
                  <a:srgbClr val="FF0000"/>
                </a:solidFill>
              </a:rPr>
              <a:t>vegetal aromática que se usa para dar sabor a los </a:t>
            </a:r>
            <a:r>
              <a:rPr lang="es-CO" sz="2400" b="1" dirty="0" smtClean="0">
                <a:solidFill>
                  <a:srgbClr val="FF0000"/>
                </a:solidFill>
              </a:rPr>
              <a:t>alimentos).</a:t>
            </a:r>
            <a:endParaRPr lang="es-CO" sz="2400" b="1" dirty="0">
              <a:solidFill>
                <a:srgbClr val="FF0000"/>
              </a:solidFill>
            </a:endParaRPr>
          </a:p>
        </p:txBody>
      </p:sp>
    </p:spTree>
    <p:extLst>
      <p:ext uri="{BB962C8B-B14F-4D97-AF65-F5344CB8AC3E}">
        <p14:creationId xmlns:p14="http://schemas.microsoft.com/office/powerpoint/2010/main" val="360619543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132856"/>
            <a:ext cx="5626968" cy="3993307"/>
          </a:xfrm>
          <a:solidFill>
            <a:schemeClr val="accent4">
              <a:lumMod val="40000"/>
              <a:lumOff val="60000"/>
            </a:schemeClr>
          </a:solidFill>
        </p:spPr>
        <p:txBody>
          <a:bodyPr>
            <a:normAutofit/>
          </a:bodyPr>
          <a:lstStyle/>
          <a:p>
            <a:endParaRPr lang="es-CO" dirty="0" smtClean="0"/>
          </a:p>
          <a:p>
            <a:r>
              <a:rPr lang="es-CO" b="1" dirty="0" smtClean="0">
                <a:solidFill>
                  <a:srgbClr val="FF0000"/>
                </a:solidFill>
              </a:rPr>
              <a:t>1. Una </a:t>
            </a:r>
            <a:r>
              <a:rPr lang="es-CO" b="1" dirty="0">
                <a:solidFill>
                  <a:srgbClr val="FF0000"/>
                </a:solidFill>
              </a:rPr>
              <a:t>cesta metálica para cocinar al </a:t>
            </a:r>
            <a:r>
              <a:rPr lang="es-CO" b="1" dirty="0" smtClean="0">
                <a:solidFill>
                  <a:srgbClr val="FF0000"/>
                </a:solidFill>
              </a:rPr>
              <a:t>vapor</a:t>
            </a:r>
          </a:p>
          <a:p>
            <a:r>
              <a:rPr lang="es-CO" b="1" dirty="0" smtClean="0">
                <a:solidFill>
                  <a:srgbClr val="FF0000"/>
                </a:solidFill>
              </a:rPr>
              <a:t> 2. Una </a:t>
            </a:r>
            <a:r>
              <a:rPr lang="es-CO" b="1" dirty="0">
                <a:solidFill>
                  <a:srgbClr val="FF0000"/>
                </a:solidFill>
              </a:rPr>
              <a:t>vaporera de </a:t>
            </a:r>
            <a:r>
              <a:rPr lang="es-CO" b="1" dirty="0" smtClean="0">
                <a:solidFill>
                  <a:srgbClr val="FF0000"/>
                </a:solidFill>
              </a:rPr>
              <a:t>bambú </a:t>
            </a:r>
          </a:p>
          <a:p>
            <a:r>
              <a:rPr lang="es-CO" b="1" dirty="0" smtClean="0">
                <a:solidFill>
                  <a:srgbClr val="FF0000"/>
                </a:solidFill>
              </a:rPr>
              <a:t>3. Una </a:t>
            </a:r>
            <a:r>
              <a:rPr lang="es-CO" b="1" dirty="0">
                <a:solidFill>
                  <a:srgbClr val="FF0000"/>
                </a:solidFill>
              </a:rPr>
              <a:t>olla con cesta para cocinar al </a:t>
            </a:r>
            <a:r>
              <a:rPr lang="es-CO" b="1" dirty="0" smtClean="0">
                <a:solidFill>
                  <a:srgbClr val="FF0000"/>
                </a:solidFill>
              </a:rPr>
              <a:t>vapor</a:t>
            </a:r>
            <a:endParaRPr lang="es-CO" b="1" dirty="0">
              <a:solidFill>
                <a:srgbClr val="FF0000"/>
              </a:solidFill>
            </a:endParaRPr>
          </a:p>
          <a:p>
            <a:endParaRPr lang="es-CO" b="1" dirty="0">
              <a:solidFill>
                <a:srgbClr val="FF00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5981" y="2132856"/>
            <a:ext cx="1362075" cy="136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5981" y="4293096"/>
            <a:ext cx="1492443"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92893"/>
            <a:ext cx="8208912" cy="1384995"/>
          </a:xfrm>
          <a:prstGeom prst="rect">
            <a:avLst/>
          </a:prstGeom>
          <a:solidFill>
            <a:schemeClr val="accent4">
              <a:lumMod val="40000"/>
              <a:lumOff val="60000"/>
            </a:schemeClr>
          </a:solidFill>
        </p:spPr>
        <p:txBody>
          <a:bodyPr wrap="square">
            <a:spAutoFit/>
          </a:bodyPr>
          <a:lstStyle/>
          <a:p>
            <a:r>
              <a:rPr lang="es-CO" sz="2800" b="1" dirty="0"/>
              <a:t>Cómo cocer vegetales al vapor sin una vaporera Cómo sazonar tus vegetales con hierbas y especias Necesitarás:</a:t>
            </a:r>
          </a:p>
        </p:txBody>
      </p:sp>
    </p:spTree>
    <p:extLst>
      <p:ext uri="{BB962C8B-B14F-4D97-AF65-F5344CB8AC3E}">
        <p14:creationId xmlns:p14="http://schemas.microsoft.com/office/powerpoint/2010/main" val="33921071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Autofit/>
          </a:bodyPr>
          <a:lstStyle/>
          <a:p>
            <a:pPr marL="0" indent="0">
              <a:buNone/>
            </a:pPr>
            <a:r>
              <a:rPr lang="es-CO" b="1" u="sng" dirty="0"/>
              <a:t>Instrucciones</a:t>
            </a:r>
          </a:p>
          <a:p>
            <a:r>
              <a:rPr lang="es-CO" sz="2000" dirty="0" smtClean="0"/>
              <a:t>1 </a:t>
            </a:r>
            <a:r>
              <a:rPr lang="es-CO" sz="2000" dirty="0"/>
              <a:t> </a:t>
            </a:r>
            <a:r>
              <a:rPr lang="es-CO" sz="2000" dirty="0" smtClean="0"/>
              <a:t>Lava </a:t>
            </a:r>
            <a:r>
              <a:rPr lang="es-CO" sz="2000" dirty="0"/>
              <a:t>muy bien las verduras y córtalas en trozos o en tiras, como sea mejor. Algunas hortalizas grandes, como las alcachofas, no se pueden cortar. Otras, como el brócoli, los pimientos, la calabaza o la coliflor, deben cortarse en trozos pequeños. También las hay que ya tienen el tamaño adecuado y no tienen que cortarse, como las judías verdes.</a:t>
            </a:r>
          </a:p>
          <a:p>
            <a:pPr marL="0" indent="0">
              <a:buNone/>
            </a:pPr>
            <a:endParaRPr lang="es-CO" sz="2000" dirty="0"/>
          </a:p>
          <a:p>
            <a:r>
              <a:rPr lang="es-CO" sz="2000" b="1" dirty="0" smtClean="0">
                <a:solidFill>
                  <a:srgbClr val="FF0000"/>
                </a:solidFill>
              </a:rPr>
              <a:t>2  Pon </a:t>
            </a:r>
            <a:r>
              <a:rPr lang="es-CO" sz="2000" b="1" dirty="0">
                <a:solidFill>
                  <a:srgbClr val="FF0000"/>
                </a:solidFill>
              </a:rPr>
              <a:t>agua en la vaporera y llévala a ebullición lenta. Espera a que hierva antes de colocar las verduras dentro del compartimento o la cesta. Ten en cuenta que el agua no debe estar en contacto con las verduras.</a:t>
            </a:r>
          </a:p>
          <a:p>
            <a:endParaRPr lang="es-CO" sz="2000" b="1" dirty="0">
              <a:solidFill>
                <a:srgbClr val="FF0000"/>
              </a:solidFill>
            </a:endParaRPr>
          </a:p>
          <a:p>
            <a:r>
              <a:rPr lang="es-CO" sz="2000" dirty="0"/>
              <a:t>3 </a:t>
            </a:r>
            <a:r>
              <a:rPr lang="es-CO" sz="2000" dirty="0" smtClean="0"/>
              <a:t>Pon </a:t>
            </a:r>
            <a:r>
              <a:rPr lang="es-CO" sz="2000" dirty="0"/>
              <a:t>las verduras en el compartimento o cesta de la vaporera. Las más densas y gruesas deben ponerse en el fondo. Las más ligeras se repartirán de forma uniforme en la parte superior. Las verduras de sabores fuertes, como el ajo y la cebolla, pueden cortarse y cocerse al vapor con las demás para añadirles sabor</a:t>
            </a:r>
            <a:r>
              <a:rPr lang="es-CO" sz="2000" dirty="0" smtClean="0"/>
              <a:t>.</a:t>
            </a:r>
            <a:endParaRPr lang="es-CO" sz="2000" dirty="0"/>
          </a:p>
        </p:txBody>
      </p:sp>
    </p:spTree>
    <p:extLst>
      <p:ext uri="{BB962C8B-B14F-4D97-AF65-F5344CB8AC3E}">
        <p14:creationId xmlns:p14="http://schemas.microsoft.com/office/powerpoint/2010/main" val="155020377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2808312"/>
          </a:xfrm>
        </p:spPr>
        <p:txBody>
          <a:bodyPr>
            <a:normAutofit fontScale="77500" lnSpcReduction="20000"/>
          </a:bodyPr>
          <a:lstStyle/>
          <a:p>
            <a:r>
              <a:rPr lang="es-CO" dirty="0"/>
              <a:t>4 Añade las especias y aceites que desees. En este momento puedes añadir el aceite de oliva; aplícalo con un pincel sobre los trozos de verduras para humedecerlas durante el proceso de cocción. La sal, la pimienta y otras especias en polvo también pueden añadirse ahora. Las hierbas delicadas, como el cilantro o el cebollino, no deben cocerse con las verduras; son demasiado frágiles como para "sobrevivir" al proceso de cocción al vapor</a:t>
            </a:r>
            <a:r>
              <a:rPr lang="es-CO" dirty="0" smtClean="0"/>
              <a:t>.</a:t>
            </a:r>
            <a:endParaRPr lang="es-CO" dirty="0"/>
          </a:p>
        </p:txBody>
      </p:sp>
      <p:sp>
        <p:nvSpPr>
          <p:cNvPr id="4" name="3 Rectángulo"/>
          <p:cNvSpPr/>
          <p:nvPr/>
        </p:nvSpPr>
        <p:spPr>
          <a:xfrm>
            <a:off x="971600" y="3645024"/>
            <a:ext cx="5184576" cy="2862322"/>
          </a:xfrm>
          <a:prstGeom prst="rect">
            <a:avLst/>
          </a:prstGeom>
        </p:spPr>
        <p:txBody>
          <a:bodyPr wrap="square">
            <a:spAutoFit/>
          </a:bodyPr>
          <a:lstStyle/>
          <a:p>
            <a:r>
              <a:rPr lang="es-CO" sz="2000" b="1" dirty="0">
                <a:solidFill>
                  <a:srgbClr val="FF0000"/>
                </a:solidFill>
              </a:rPr>
              <a:t>5 Tapa bien la vaporera. Cocinar al vapor es una técnica culinaria húmeda y si dejas que el vapor se escape, no obtendrás los mejores resultados. El tiempo de cocción varía, pero para verduras de densidad media que tengan el tamaño de un bocado, el tiempo de cocción máximo será de cinco a diez minutos. Las verduras al vapor serán perfectas si están crujientes y "al dente".</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789040"/>
            <a:ext cx="2592288" cy="2429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159314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ipe(down)">
                                      <p:cBhvr>
                                        <p:cTn id="23" dur="580">
                                          <p:stCondLst>
                                            <p:cond delay="0"/>
                                          </p:stCondLst>
                                        </p:cTn>
                                        <p:tgtEl>
                                          <p:spTgt spid="2050"/>
                                        </p:tgtEl>
                                      </p:cBhvr>
                                    </p:animEffect>
                                    <p:anim calcmode="lin" valueType="num">
                                      <p:cBhvr>
                                        <p:cTn id="2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0"/>
                                        </p:tgtEl>
                                      </p:cBhvr>
                                      <p:to x="100000" y="60000"/>
                                    </p:animScale>
                                    <p:animScale>
                                      <p:cBhvr>
                                        <p:cTn id="30" dur="166" decel="50000">
                                          <p:stCondLst>
                                            <p:cond delay="676"/>
                                          </p:stCondLst>
                                        </p:cTn>
                                        <p:tgtEl>
                                          <p:spTgt spid="2050"/>
                                        </p:tgtEl>
                                      </p:cBhvr>
                                      <p:to x="100000" y="100000"/>
                                    </p:animScale>
                                    <p:animScale>
                                      <p:cBhvr>
                                        <p:cTn id="31" dur="26">
                                          <p:stCondLst>
                                            <p:cond delay="1312"/>
                                          </p:stCondLst>
                                        </p:cTn>
                                        <p:tgtEl>
                                          <p:spTgt spid="2050"/>
                                        </p:tgtEl>
                                      </p:cBhvr>
                                      <p:to x="100000" y="80000"/>
                                    </p:animScale>
                                    <p:animScale>
                                      <p:cBhvr>
                                        <p:cTn id="32" dur="166" decel="50000">
                                          <p:stCondLst>
                                            <p:cond delay="1338"/>
                                          </p:stCondLst>
                                        </p:cTn>
                                        <p:tgtEl>
                                          <p:spTgt spid="2050"/>
                                        </p:tgtEl>
                                      </p:cBhvr>
                                      <p:to x="100000" y="100000"/>
                                    </p:animScale>
                                    <p:animScale>
                                      <p:cBhvr>
                                        <p:cTn id="33" dur="26">
                                          <p:stCondLst>
                                            <p:cond delay="1642"/>
                                          </p:stCondLst>
                                        </p:cTn>
                                        <p:tgtEl>
                                          <p:spTgt spid="2050"/>
                                        </p:tgtEl>
                                      </p:cBhvr>
                                      <p:to x="100000" y="90000"/>
                                    </p:animScale>
                                    <p:animScale>
                                      <p:cBhvr>
                                        <p:cTn id="34" dur="166" decel="50000">
                                          <p:stCondLst>
                                            <p:cond delay="1668"/>
                                          </p:stCondLst>
                                        </p:cTn>
                                        <p:tgtEl>
                                          <p:spTgt spid="2050"/>
                                        </p:tgtEl>
                                      </p:cBhvr>
                                      <p:to x="100000" y="100000"/>
                                    </p:animScale>
                                    <p:animScale>
                                      <p:cBhvr>
                                        <p:cTn id="35" dur="26">
                                          <p:stCondLst>
                                            <p:cond delay="1808"/>
                                          </p:stCondLst>
                                        </p:cTn>
                                        <p:tgtEl>
                                          <p:spTgt spid="2050"/>
                                        </p:tgtEl>
                                      </p:cBhvr>
                                      <p:to x="100000" y="95000"/>
                                    </p:animScale>
                                    <p:animScale>
                                      <p:cBhvr>
                                        <p:cTn id="36"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145435"/>
          </a:xfrm>
          <a:solidFill>
            <a:schemeClr val="accent3">
              <a:lumMod val="20000"/>
              <a:lumOff val="80000"/>
            </a:schemeClr>
          </a:solidFill>
        </p:spPr>
        <p:txBody>
          <a:bodyPr>
            <a:normAutofit fontScale="92500"/>
          </a:bodyPr>
          <a:lstStyle/>
          <a:p>
            <a:pPr marL="0" indent="0">
              <a:buNone/>
            </a:pPr>
            <a:r>
              <a:rPr lang="es-CO" sz="3500" b="1" u="sng" dirty="0"/>
              <a:t>Consejos y </a:t>
            </a:r>
            <a:r>
              <a:rPr lang="es-CO" sz="3500" b="1" u="sng" dirty="0" smtClean="0"/>
              <a:t>advertencias:</a:t>
            </a:r>
            <a:endParaRPr lang="es-CO" sz="3500" b="1" u="sng" dirty="0"/>
          </a:p>
          <a:p>
            <a:r>
              <a:rPr lang="es-CO" b="1" dirty="0">
                <a:solidFill>
                  <a:srgbClr val="FF0000"/>
                </a:solidFill>
              </a:rPr>
              <a:t>El aceite de oliva, de coco o de cacahuete puede ponerse con un pincel sobre las verduras antes, durante o después de la cocción. </a:t>
            </a:r>
            <a:endParaRPr lang="es-CO" b="1" dirty="0" smtClean="0">
              <a:solidFill>
                <a:srgbClr val="FF0000"/>
              </a:solidFill>
            </a:endParaRPr>
          </a:p>
          <a:p>
            <a:r>
              <a:rPr lang="es-CO" b="1" dirty="0" smtClean="0">
                <a:solidFill>
                  <a:srgbClr val="FF0000"/>
                </a:solidFill>
              </a:rPr>
              <a:t>El </a:t>
            </a:r>
            <a:r>
              <a:rPr lang="es-CO" b="1" dirty="0">
                <a:solidFill>
                  <a:srgbClr val="FF0000"/>
                </a:solidFill>
              </a:rPr>
              <a:t>jugo de limón natural también añadirá sabor a las verduras; puedes añadirlo en cualquier momento.</a:t>
            </a:r>
          </a:p>
          <a:p>
            <a:r>
              <a:rPr lang="es-CO" b="1" dirty="0">
                <a:solidFill>
                  <a:srgbClr val="FF0000"/>
                </a:solidFill>
              </a:rPr>
              <a:t>Echa un vistazo a las verduras con frecuencia para que no se cuezan demasiado y se pongan blandas</a:t>
            </a:r>
          </a:p>
        </p:txBody>
      </p:sp>
    </p:spTree>
    <p:extLst>
      <p:ext uri="{BB962C8B-B14F-4D97-AF65-F5344CB8AC3E}">
        <p14:creationId xmlns:p14="http://schemas.microsoft.com/office/powerpoint/2010/main" val="378374314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a:bodyPr>
          <a:lstStyle/>
          <a:p>
            <a:r>
              <a:rPr lang="pt-BR" sz="3600" b="1" i="1" dirty="0">
                <a:effectLst>
                  <a:outerShdw blurRad="38100" dist="38100" dir="2700000" algn="tl">
                    <a:srgbClr val="000000">
                      <a:alpha val="43137"/>
                    </a:srgbClr>
                  </a:outerShdw>
                </a:effectLst>
              </a:rPr>
              <a:t>Dieta Vegetariana Quemadora de </a:t>
            </a:r>
            <a:r>
              <a:rPr lang="pt-BR" sz="3600" b="1" i="1" dirty="0" smtClean="0">
                <a:effectLst>
                  <a:outerShdw blurRad="38100" dist="38100" dir="2700000" algn="tl">
                    <a:srgbClr val="000000">
                      <a:alpha val="43137"/>
                    </a:srgbClr>
                  </a:outerShdw>
                </a:effectLst>
              </a:rPr>
              <a:t>Grasa</a:t>
            </a:r>
            <a:endParaRPr lang="es-CO" sz="3600" b="1" i="1"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457200" y="1600200"/>
            <a:ext cx="8229600" cy="4925144"/>
          </a:xfrm>
          <a:solidFill>
            <a:schemeClr val="accent5">
              <a:lumMod val="20000"/>
              <a:lumOff val="80000"/>
            </a:schemeClr>
          </a:solidFill>
        </p:spPr>
        <p:txBody>
          <a:bodyPr>
            <a:normAutofit fontScale="85000" lnSpcReduction="10000"/>
          </a:bodyPr>
          <a:lstStyle/>
          <a:p>
            <a:pPr marL="0" indent="0">
              <a:buNone/>
            </a:pPr>
            <a:r>
              <a:rPr lang="es-CO" dirty="0" smtClean="0"/>
              <a:t>Muchas </a:t>
            </a:r>
            <a:r>
              <a:rPr lang="es-CO" dirty="0"/>
              <a:t>personas piensan que las carnes son un aporte importante de proteínas, Pero como sabemos en </a:t>
            </a:r>
            <a:r>
              <a:rPr lang="es-CO" dirty="0" smtClean="0"/>
              <a:t>la </a:t>
            </a:r>
            <a:r>
              <a:rPr lang="es-CO" dirty="0"/>
              <a:t>dieta vegetariana </a:t>
            </a:r>
            <a:r>
              <a:rPr lang="es-CO" u="sng" dirty="0"/>
              <a:t>bien balanceada </a:t>
            </a:r>
            <a:r>
              <a:rPr lang="es-CO" dirty="0"/>
              <a:t>tenemos mejor calidad </a:t>
            </a:r>
            <a:r>
              <a:rPr lang="es-CO" dirty="0" smtClean="0"/>
              <a:t>de proteínas </a:t>
            </a:r>
            <a:r>
              <a:rPr lang="es-CO" dirty="0"/>
              <a:t>que las </a:t>
            </a:r>
            <a:r>
              <a:rPr lang="es-CO" dirty="0" smtClean="0"/>
              <a:t>dietas comunes. </a:t>
            </a:r>
          </a:p>
          <a:p>
            <a:pPr marL="0" indent="0">
              <a:buNone/>
            </a:pPr>
            <a:r>
              <a:rPr lang="es-CO" dirty="0" smtClean="0"/>
              <a:t>Por </a:t>
            </a:r>
            <a:r>
              <a:rPr lang="es-CO" dirty="0"/>
              <a:t>eso te presentamos </a:t>
            </a:r>
            <a:r>
              <a:rPr lang="es-CO" u="sng" dirty="0">
                <a:effectLst>
                  <a:outerShdw blurRad="38100" dist="38100" dir="2700000" algn="tl">
                    <a:srgbClr val="000000">
                      <a:alpha val="43137"/>
                    </a:srgbClr>
                  </a:outerShdw>
                </a:effectLst>
              </a:rPr>
              <a:t>dos </a:t>
            </a:r>
            <a:r>
              <a:rPr lang="es-CO" u="sng" dirty="0" smtClean="0">
                <a:effectLst>
                  <a:outerShdw blurRad="38100" dist="38100" dir="2700000" algn="tl">
                    <a:srgbClr val="000000">
                      <a:alpha val="43137"/>
                    </a:srgbClr>
                  </a:outerShdw>
                </a:effectLst>
              </a:rPr>
              <a:t>dieta vegetariana </a:t>
            </a:r>
            <a:r>
              <a:rPr lang="es-CO" u="sng" dirty="0">
                <a:effectLst>
                  <a:outerShdw blurRad="38100" dist="38100" dir="2700000" algn="tl">
                    <a:srgbClr val="000000">
                      <a:alpha val="43137"/>
                    </a:srgbClr>
                  </a:outerShdw>
                </a:effectLst>
              </a:rPr>
              <a:t>para bajar de peso</a:t>
            </a:r>
            <a:r>
              <a:rPr lang="es-CO" dirty="0"/>
              <a:t>. Les aconsejamos  realizar de 5 a 8 comidas diarias, en  pequeñas porciones, para mantener nuestro quemador de grasa interno ¡Quemando calorías como loco! </a:t>
            </a:r>
            <a:endParaRPr lang="es-CO" dirty="0" smtClean="0"/>
          </a:p>
          <a:p>
            <a:pPr marL="0" indent="0">
              <a:buNone/>
            </a:pPr>
            <a:r>
              <a:rPr lang="es-CO" dirty="0" smtClean="0"/>
              <a:t>Por </a:t>
            </a:r>
            <a:r>
              <a:rPr lang="es-CO" dirty="0"/>
              <a:t>favor evite comer dulces, y sobre todo beber mucha agua para ayudar a limpiar y eliminar las grasas y toxinas.</a:t>
            </a:r>
          </a:p>
          <a:p>
            <a:endParaRPr lang="es-CO" dirty="0"/>
          </a:p>
        </p:txBody>
      </p:sp>
    </p:spTree>
    <p:extLst>
      <p:ext uri="{BB962C8B-B14F-4D97-AF65-F5344CB8AC3E}">
        <p14:creationId xmlns:p14="http://schemas.microsoft.com/office/powerpoint/2010/main" val="540364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5">
              <a:lumMod val="20000"/>
              <a:lumOff val="80000"/>
            </a:schemeClr>
          </a:solidFill>
        </p:spPr>
        <p:txBody>
          <a:bodyPr>
            <a:normAutofit fontScale="85000" lnSpcReduction="10000"/>
          </a:bodyPr>
          <a:lstStyle/>
          <a:p>
            <a:pPr marL="0" indent="0">
              <a:buNone/>
            </a:pPr>
            <a:r>
              <a:rPr lang="es-CO" b="1" u="sng" dirty="0">
                <a:effectLst>
                  <a:outerShdw blurRad="38100" dist="38100" dir="2700000" algn="tl">
                    <a:srgbClr val="000000">
                      <a:alpha val="43137"/>
                    </a:srgbClr>
                  </a:outerShdw>
                </a:effectLst>
              </a:rPr>
              <a:t>La primera de las dieta vegetariana </a:t>
            </a:r>
          </a:p>
          <a:p>
            <a:r>
              <a:rPr lang="es-CO" dirty="0" smtClean="0"/>
              <a:t>Para </a:t>
            </a:r>
            <a:r>
              <a:rPr lang="es-CO" dirty="0"/>
              <a:t>bajar de peso es una dieta vegetariana para reducir la hinchazón en 24 horas. No debe prolongarse más en el tiempo y tampoco si sufre de diabetes. </a:t>
            </a:r>
            <a:endParaRPr lang="es-CO" dirty="0" smtClean="0"/>
          </a:p>
          <a:p>
            <a:r>
              <a:rPr lang="es-CO" dirty="0" smtClean="0"/>
              <a:t>El </a:t>
            </a:r>
            <a:r>
              <a:rPr lang="es-CO" dirty="0"/>
              <a:t>desayuno es té con limón y miel o jugo de fruta natural sin azúcar. Como colación a media mañana puede ingerir un yogur natural dietético. </a:t>
            </a:r>
            <a:endParaRPr lang="es-CO" dirty="0" smtClean="0"/>
          </a:p>
          <a:p>
            <a:r>
              <a:rPr lang="es-CO" dirty="0" smtClean="0"/>
              <a:t>De </a:t>
            </a:r>
            <a:r>
              <a:rPr lang="es-CO" dirty="0"/>
              <a:t>almuerzo una ensalada de vegetales crudos o cocidos al vapor aderezada con zumo de limón, o un caldo de verduras. </a:t>
            </a:r>
            <a:endParaRPr lang="es-CO" dirty="0" smtClean="0"/>
          </a:p>
          <a:p>
            <a:r>
              <a:rPr lang="es-CO" dirty="0" smtClean="0"/>
              <a:t>De </a:t>
            </a:r>
            <a:r>
              <a:rPr lang="es-CO" dirty="0"/>
              <a:t>postre puedes tomar ensalada de frutas (macedonia) o un te igual al desayuno. </a:t>
            </a:r>
            <a:endParaRPr lang="es-CO" dirty="0" smtClean="0"/>
          </a:p>
          <a:p>
            <a:r>
              <a:rPr lang="es-CO" dirty="0" smtClean="0"/>
              <a:t>La </a:t>
            </a:r>
            <a:r>
              <a:rPr lang="es-CO" dirty="0"/>
              <a:t>merienda es un caldo y la cena incluye caldo, ensalada, te y un plato de verduras cocidas al vapor.</a:t>
            </a:r>
          </a:p>
          <a:p>
            <a:endParaRPr lang="es-CO" dirty="0"/>
          </a:p>
          <a:p>
            <a:endParaRPr lang="es-CO" dirty="0"/>
          </a:p>
          <a:p>
            <a:endParaRPr lang="es-CO" dirty="0"/>
          </a:p>
        </p:txBody>
      </p:sp>
    </p:spTree>
    <p:extLst>
      <p:ext uri="{BB962C8B-B14F-4D97-AF65-F5344CB8AC3E}">
        <p14:creationId xmlns:p14="http://schemas.microsoft.com/office/powerpoint/2010/main" val="23497972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1">
              <a:lumMod val="20000"/>
              <a:lumOff val="80000"/>
            </a:schemeClr>
          </a:solidFill>
        </p:spPr>
        <p:txBody>
          <a:bodyPr>
            <a:normAutofit fontScale="77500" lnSpcReduction="20000"/>
          </a:bodyPr>
          <a:lstStyle/>
          <a:p>
            <a:pPr marL="0" indent="0">
              <a:buNone/>
            </a:pPr>
            <a:r>
              <a:rPr lang="es-CO" sz="4000" b="1" i="1" u="sng" dirty="0"/>
              <a:t>La segunda de las dieta vegetariana</a:t>
            </a:r>
          </a:p>
          <a:p>
            <a:endParaRPr lang="es-CO" dirty="0" smtClean="0"/>
          </a:p>
          <a:p>
            <a:r>
              <a:rPr lang="es-CO" dirty="0" smtClean="0"/>
              <a:t>Para </a:t>
            </a:r>
            <a:r>
              <a:rPr lang="es-CO" dirty="0"/>
              <a:t>bajar de peso es una dieta vegetariana de mantenimiento. El desayuno consiste en 1 vaso de leche </a:t>
            </a:r>
            <a:r>
              <a:rPr lang="es-CO" dirty="0" smtClean="0"/>
              <a:t>de soya</a:t>
            </a:r>
            <a:r>
              <a:rPr lang="es-CO" dirty="0"/>
              <a:t>, 2 rodajas de pan integral mejor si es tostado y cereales sin azúcar. Como colación frutas secas o una fruta melón, sandía, manzana, etc. Para el almuerzo se recomienda una ensalada de verduras sin restricciones en las cantidades, preferentemente de hojas verdes aunque pueden ser a elección.</a:t>
            </a:r>
          </a:p>
          <a:p>
            <a:endParaRPr lang="es-CO" dirty="0"/>
          </a:p>
          <a:p>
            <a:pPr marL="0" indent="0">
              <a:buNone/>
            </a:pPr>
            <a:r>
              <a:rPr lang="es-CO" dirty="0"/>
              <a:t>Complementar con una porción de arroz o pasta integral y de postre cítricos. La merienda puede ser un yogur, una fruta o un licuado con leche </a:t>
            </a:r>
            <a:r>
              <a:rPr lang="es-CO" dirty="0" smtClean="0"/>
              <a:t>de soya. </a:t>
            </a:r>
            <a:r>
              <a:rPr lang="es-CO" dirty="0"/>
              <a:t>Para la cena se puede tomar una sopa de verduras, o comer hamburguesas de soja y de postre un cítrico. Si usted lleva una dieta a base de carnes, le exhortamos a  probar la dieta vegetariana por un tiempo, cuando vea los resultados no volverá atrás. Felicidades!</a:t>
            </a:r>
          </a:p>
          <a:p>
            <a:endParaRPr lang="es-CO" dirty="0"/>
          </a:p>
        </p:txBody>
      </p:sp>
    </p:spTree>
    <p:extLst>
      <p:ext uri="{BB962C8B-B14F-4D97-AF65-F5344CB8AC3E}">
        <p14:creationId xmlns:p14="http://schemas.microsoft.com/office/powerpoint/2010/main" val="16166899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ipe(down)">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03032" cy="1143000"/>
          </a:xfrm>
          <a:solidFill>
            <a:srgbClr val="002060"/>
          </a:solidFill>
        </p:spPr>
        <p:txBody>
          <a:bodyPr/>
          <a:lstStyle/>
          <a:p>
            <a:r>
              <a:rPr lang="es-CO" b="1" i="1" dirty="0">
                <a:solidFill>
                  <a:schemeClr val="bg1"/>
                </a:solidFill>
                <a:effectLst>
                  <a:outerShdw blurRad="38100" dist="38100" dir="2700000" algn="tl">
                    <a:srgbClr val="000000">
                      <a:alpha val="43137"/>
                    </a:srgbClr>
                  </a:outerShdw>
                </a:effectLst>
              </a:rPr>
              <a:t>El Ayuno de Daniel</a:t>
            </a:r>
          </a:p>
        </p:txBody>
      </p:sp>
      <p:sp>
        <p:nvSpPr>
          <p:cNvPr id="3" name="2 Marcador de contenido"/>
          <p:cNvSpPr>
            <a:spLocks noGrp="1"/>
          </p:cNvSpPr>
          <p:nvPr>
            <p:ph idx="1"/>
          </p:nvPr>
        </p:nvSpPr>
        <p:spPr>
          <a:xfrm>
            <a:off x="457200" y="1600200"/>
            <a:ext cx="8291264" cy="4896134"/>
          </a:xfrm>
          <a:solidFill>
            <a:schemeClr val="accent3">
              <a:lumMod val="60000"/>
              <a:lumOff val="40000"/>
            </a:schemeClr>
          </a:solidFill>
        </p:spPr>
        <p:txBody>
          <a:bodyPr>
            <a:normAutofit fontScale="85000" lnSpcReduction="20000"/>
          </a:bodyPr>
          <a:lstStyle/>
          <a:p>
            <a:pPr marL="0" indent="0">
              <a:buNone/>
            </a:pPr>
            <a:r>
              <a:rPr lang="es-CO" sz="3600" b="1" dirty="0" smtClean="0">
                <a:solidFill>
                  <a:srgbClr val="FF0000"/>
                </a:solidFill>
              </a:rPr>
              <a:t>“</a:t>
            </a:r>
            <a:r>
              <a:rPr lang="es-CO" sz="3600" b="1" dirty="0">
                <a:solidFill>
                  <a:srgbClr val="FF0000"/>
                </a:solidFill>
              </a:rPr>
              <a:t>Y volví mi rostro a Dios el Señor, buscándole en oración y ruego, en ayuno</a:t>
            </a:r>
            <a:r>
              <a:rPr lang="es-CO" sz="3600" b="1" dirty="0" smtClean="0">
                <a:solidFill>
                  <a:srgbClr val="FF0000"/>
                </a:solidFill>
              </a:rPr>
              <a:t>”. </a:t>
            </a:r>
            <a:r>
              <a:rPr lang="es-CO" sz="3600" b="1" dirty="0">
                <a:solidFill>
                  <a:srgbClr val="FF0000"/>
                </a:solidFill>
              </a:rPr>
              <a:t>Daniel 9:3</a:t>
            </a:r>
          </a:p>
          <a:p>
            <a:endParaRPr lang="es-CO" dirty="0"/>
          </a:p>
          <a:p>
            <a:r>
              <a:rPr lang="es-CO" dirty="0"/>
              <a:t>¿Qué es el ayuno de Daniel? El ayuno de Daniel es un ayuno que se establece por 21 días. El ayuno de Daniel está basado en la propia experiencia de Daniel como se registra en sus tiempos bíblicos. El propósito del ayuno de Daniel es </a:t>
            </a:r>
            <a:r>
              <a:rPr lang="es-CO" b="1" u="sng" dirty="0"/>
              <a:t>restringir</a:t>
            </a:r>
            <a:r>
              <a:rPr lang="es-CO" dirty="0"/>
              <a:t> algunos alimentos  que usted utiliza normalmente en un acto de adoración y consagración a nuestro señor. </a:t>
            </a:r>
            <a:endParaRPr lang="es-CO" dirty="0" smtClean="0"/>
          </a:p>
          <a:p>
            <a:r>
              <a:rPr lang="es-CO" dirty="0" smtClean="0"/>
              <a:t>Toda </a:t>
            </a:r>
            <a:r>
              <a:rPr lang="es-CO" dirty="0"/>
              <a:t>persona que decida someterse al ayuno de Daniel, demuestra un compromiso físico que refleja un profundo deseo espiritual de acercarse más a Dios.</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88640"/>
            <a:ext cx="2016224"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272533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5">
              <a:lumMod val="20000"/>
              <a:lumOff val="80000"/>
            </a:schemeClr>
          </a:solidFill>
        </p:spPr>
        <p:txBody>
          <a:bodyPr>
            <a:normAutofit fontScale="70000" lnSpcReduction="20000"/>
          </a:bodyPr>
          <a:lstStyle/>
          <a:p>
            <a:pPr marL="0" indent="0">
              <a:buNone/>
            </a:pPr>
            <a:r>
              <a:rPr lang="es-CO" sz="3400" dirty="0"/>
              <a:t>En una ocasión, Daniel estaba muy preocupado por su pueblo y buscó la sabiduría del Señor durante un tiempo de 3 semanas de oración y ayuno. </a:t>
            </a:r>
            <a:r>
              <a:rPr lang="es-CO" sz="3400" b="1" u="sng" dirty="0">
                <a:solidFill>
                  <a:srgbClr val="FF0000"/>
                </a:solidFill>
              </a:rPr>
              <a:t>Daniel </a:t>
            </a:r>
            <a:r>
              <a:rPr lang="es-CO" sz="3400" b="1" u="sng" dirty="0" smtClean="0">
                <a:solidFill>
                  <a:srgbClr val="FF0000"/>
                </a:solidFill>
              </a:rPr>
              <a:t>10:2-3</a:t>
            </a:r>
            <a:r>
              <a:rPr lang="es-CO" sz="3400" b="1" dirty="0" smtClean="0">
                <a:solidFill>
                  <a:srgbClr val="FF0000"/>
                </a:solidFill>
              </a:rPr>
              <a:t> </a:t>
            </a:r>
            <a:r>
              <a:rPr lang="es-CO" sz="3400" b="1" dirty="0" smtClean="0"/>
              <a:t>dice:</a:t>
            </a:r>
            <a:endParaRPr lang="es-CO" sz="3400" b="1" dirty="0"/>
          </a:p>
          <a:p>
            <a:endParaRPr lang="es-CO" sz="3400" b="1" u="sng" dirty="0">
              <a:solidFill>
                <a:srgbClr val="FF0000"/>
              </a:solidFill>
            </a:endParaRPr>
          </a:p>
          <a:p>
            <a:pPr marL="400050" lvl="1" indent="0">
              <a:buNone/>
            </a:pPr>
            <a:r>
              <a:rPr lang="es-CO" sz="3400" dirty="0"/>
              <a:t>“En aquellos días yo Daniel estuve afligido por espacio de tres semanas. No comí manjar delicado, ni entró en mi boca carne ni vino”.</a:t>
            </a:r>
          </a:p>
          <a:p>
            <a:endParaRPr lang="es-CO" sz="3400" dirty="0"/>
          </a:p>
          <a:p>
            <a:pPr marL="0" indent="0">
              <a:buNone/>
            </a:pPr>
            <a:r>
              <a:rPr lang="es-CO" sz="3400" dirty="0"/>
              <a:t>El propósito de hacer hoy en día el ayuno de Daniel, no es simplemente hacer exactamente lo que hizo Daniel, si no el compromiso espiritual con que lo hizo. La guía óptima para el ayuno de Daniel con más de 100 recetas y 21 devocionales diarios. Usted encontrara un recurso de inspiración para los cristianos que quieran seguir una relación más íntima con Dios a través de los 21 días de compromiso de oración y ayuno. A medida que usted vaya eliminando algunos ciertos tipos de alimentos, tales como azúcares, ingredientes procesados (</a:t>
            </a:r>
            <a:r>
              <a:rPr lang="es-CO" sz="3400" dirty="0" smtClean="0"/>
              <a:t>grasas </a:t>
            </a:r>
            <a:r>
              <a:rPr lang="es-CO" sz="3400" dirty="0"/>
              <a:t>sólidas </a:t>
            </a:r>
            <a:r>
              <a:rPr lang="es-CO" sz="3400" dirty="0" smtClean="0"/>
              <a:t>etc. </a:t>
            </a:r>
            <a:r>
              <a:rPr lang="es-CO" sz="3400" dirty="0"/>
              <a:t>e</a:t>
            </a:r>
            <a:r>
              <a:rPr lang="es-CO" sz="3400" dirty="0" smtClean="0"/>
              <a:t>tc) usted </a:t>
            </a:r>
            <a:r>
              <a:rPr lang="es-CO" sz="3400" dirty="0"/>
              <a:t>no sólo incluirá hábitos alimenticios más saludables, sino que también descubrirá una mayor conciencia y presencia de Dios</a:t>
            </a:r>
            <a:r>
              <a:rPr lang="es-CO" sz="3400" dirty="0" smtClean="0"/>
              <a:t>. También puedes leer </a:t>
            </a:r>
            <a:r>
              <a:rPr lang="es-CO" sz="3400" b="1" u="sng" dirty="0" smtClean="0">
                <a:solidFill>
                  <a:srgbClr val="FF0000"/>
                </a:solidFill>
              </a:rPr>
              <a:t>Daniel 1:12-14.</a:t>
            </a:r>
            <a:endParaRPr lang="es-CO" sz="3400" b="1" u="sng" dirty="0">
              <a:solidFill>
                <a:srgbClr val="FF0000"/>
              </a:solidFill>
            </a:endParaRPr>
          </a:p>
          <a:p>
            <a:endParaRPr lang="es-CO" dirty="0"/>
          </a:p>
        </p:txBody>
      </p:sp>
    </p:spTree>
    <p:extLst>
      <p:ext uri="{BB962C8B-B14F-4D97-AF65-F5344CB8AC3E}">
        <p14:creationId xmlns:p14="http://schemas.microsoft.com/office/powerpoint/2010/main" val="277585676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40000"/>
              <a:lumOff val="60000"/>
            </a:schemeClr>
          </a:solidFill>
        </p:spPr>
        <p:txBody>
          <a:bodyPr>
            <a:normAutofit/>
          </a:bodyPr>
          <a:lstStyle/>
          <a:p>
            <a:pPr marL="0" indent="0">
              <a:buNone/>
            </a:pPr>
            <a:r>
              <a:rPr lang="es-CO" b="1" dirty="0"/>
              <a:t>La guía óptima para el ayuno de Daniel le ayudará a:</a:t>
            </a:r>
          </a:p>
          <a:p>
            <a:endParaRPr lang="es-CO" dirty="0"/>
          </a:p>
          <a:p>
            <a:pPr marL="400050" lvl="1" indent="0">
              <a:buNone/>
            </a:pPr>
            <a:r>
              <a:rPr lang="es-CO" dirty="0" smtClean="0"/>
              <a:t>1. </a:t>
            </a:r>
            <a:r>
              <a:rPr lang="es-CO" dirty="0" smtClean="0">
                <a:solidFill>
                  <a:srgbClr val="FF0000"/>
                </a:solidFill>
              </a:rPr>
              <a:t>Crear </a:t>
            </a:r>
            <a:r>
              <a:rPr lang="es-CO" dirty="0">
                <a:solidFill>
                  <a:srgbClr val="FF0000"/>
                </a:solidFill>
              </a:rPr>
              <a:t>un plan de ayuno propio, que incluye consejos sobre cómo prepararse física y espiritualmente.</a:t>
            </a:r>
          </a:p>
          <a:p>
            <a:pPr marL="457200" lvl="1" indent="0">
              <a:buNone/>
            </a:pPr>
            <a:r>
              <a:rPr lang="es-CO" dirty="0" smtClean="0"/>
              <a:t>2. </a:t>
            </a:r>
            <a:r>
              <a:rPr lang="es-CO" dirty="0" smtClean="0">
                <a:solidFill>
                  <a:srgbClr val="0070C0"/>
                </a:solidFill>
              </a:rPr>
              <a:t>Comprender </a:t>
            </a:r>
            <a:r>
              <a:rPr lang="es-CO" dirty="0">
                <a:solidFill>
                  <a:srgbClr val="0070C0"/>
                </a:solidFill>
              </a:rPr>
              <a:t>la historia detrás del ayuno de Daniel mirando las experiencias del ayuno de Daniel.</a:t>
            </a:r>
          </a:p>
          <a:p>
            <a:pPr marL="457200" lvl="1" indent="0">
              <a:buNone/>
            </a:pPr>
            <a:r>
              <a:rPr lang="es-CO" dirty="0" smtClean="0"/>
              <a:t>3. </a:t>
            </a:r>
            <a:r>
              <a:rPr lang="es-CO" dirty="0" smtClean="0">
                <a:solidFill>
                  <a:srgbClr val="002060"/>
                </a:solidFill>
              </a:rPr>
              <a:t>Ver </a:t>
            </a:r>
            <a:r>
              <a:rPr lang="es-CO" dirty="0">
                <a:solidFill>
                  <a:srgbClr val="002060"/>
                </a:solidFill>
              </a:rPr>
              <a:t>el ayuno desde la perspectiva de Dios como se describe en Isaías 58 y otros pasajes relacionados.</a:t>
            </a:r>
          </a:p>
          <a:p>
            <a:pPr marL="457200" lvl="1" indent="0">
              <a:buNone/>
            </a:pPr>
            <a:r>
              <a:rPr lang="es-CO" dirty="0" smtClean="0"/>
              <a:t>4. </a:t>
            </a:r>
            <a:r>
              <a:rPr lang="es-CO" dirty="0" smtClean="0">
                <a:solidFill>
                  <a:schemeClr val="accent2">
                    <a:lumMod val="75000"/>
                  </a:schemeClr>
                </a:solidFill>
              </a:rPr>
              <a:t>Sentir </a:t>
            </a:r>
            <a:r>
              <a:rPr lang="es-CO" dirty="0">
                <a:solidFill>
                  <a:schemeClr val="accent2">
                    <a:lumMod val="75000"/>
                  </a:schemeClr>
                </a:solidFill>
              </a:rPr>
              <a:t>la voz de Dios con más claridad</a:t>
            </a:r>
            <a:r>
              <a:rPr lang="es-CO" dirty="0" smtClean="0">
                <a:solidFill>
                  <a:schemeClr val="accent2">
                    <a:lumMod val="75000"/>
                  </a:schemeClr>
                </a:solidFill>
              </a:rPr>
              <a:t>.</a:t>
            </a:r>
            <a:endParaRPr lang="es-CO" dirty="0">
              <a:solidFill>
                <a:schemeClr val="accent2">
                  <a:lumMod val="75000"/>
                </a:schemeClr>
              </a:solidFill>
            </a:endParaRPr>
          </a:p>
        </p:txBody>
      </p:sp>
    </p:spTree>
    <p:extLst>
      <p:ext uri="{BB962C8B-B14F-4D97-AF65-F5344CB8AC3E}">
        <p14:creationId xmlns:p14="http://schemas.microsoft.com/office/powerpoint/2010/main" val="34034347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par>
                                <p:cTn id="25" presetID="45" presetClass="entr" presetSubtype="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anim calcmode="lin" valueType="num">
                                      <p:cBhvr>
                                        <p:cTn id="2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fontScale="92500" lnSpcReduction="20000"/>
          </a:bodyPr>
          <a:lstStyle/>
          <a:p>
            <a:pPr marL="0" indent="0">
              <a:buNone/>
            </a:pPr>
            <a:r>
              <a:rPr lang="es-CO" dirty="0"/>
              <a:t>5. </a:t>
            </a:r>
            <a:r>
              <a:rPr lang="es-CO" dirty="0">
                <a:solidFill>
                  <a:srgbClr val="C00000"/>
                </a:solidFill>
              </a:rPr>
              <a:t>Reconocer el trabajo de Dios en tu vida para que estés listo para el paso de fe cuando él te pida que lo hagas.</a:t>
            </a:r>
          </a:p>
          <a:p>
            <a:pPr marL="0" indent="0">
              <a:buNone/>
            </a:pPr>
            <a:r>
              <a:rPr lang="es-CO" dirty="0"/>
              <a:t>6. </a:t>
            </a:r>
            <a:r>
              <a:rPr lang="es-CO" dirty="0">
                <a:solidFill>
                  <a:srgbClr val="00B050"/>
                </a:solidFill>
              </a:rPr>
              <a:t>Como aplicar las </a:t>
            </a:r>
            <a:r>
              <a:rPr lang="es-CO" dirty="0" smtClean="0">
                <a:solidFill>
                  <a:srgbClr val="00B050"/>
                </a:solidFill>
              </a:rPr>
              <a:t>Escrituras </a:t>
            </a:r>
            <a:r>
              <a:rPr lang="es-CO" dirty="0">
                <a:solidFill>
                  <a:srgbClr val="00B050"/>
                </a:solidFill>
              </a:rPr>
              <a:t>en las circunstancias diarias del ayuno de Daniel a través de los 21 devocionales diarios.</a:t>
            </a:r>
          </a:p>
          <a:p>
            <a:pPr marL="0" indent="0">
              <a:buNone/>
            </a:pPr>
            <a:r>
              <a:rPr lang="es-CO" dirty="0"/>
              <a:t>7. </a:t>
            </a:r>
            <a:r>
              <a:rPr lang="es-CO" dirty="0">
                <a:solidFill>
                  <a:srgbClr val="0070C0"/>
                </a:solidFill>
              </a:rPr>
              <a:t>Organizar la porción de alimento con más de 100 recetas fáciles y un plan de comida para las 3 semanas.</a:t>
            </a:r>
          </a:p>
          <a:p>
            <a:pPr marL="0" indent="0">
              <a:buNone/>
            </a:pPr>
            <a:r>
              <a:rPr lang="es-CO" dirty="0"/>
              <a:t>8. </a:t>
            </a:r>
            <a:r>
              <a:rPr lang="es-CO" dirty="0">
                <a:solidFill>
                  <a:srgbClr val="002060"/>
                </a:solidFill>
              </a:rPr>
              <a:t>Aprenderá alimentar  su cuerpo con alimentos que no te hará sentir culpable.</a:t>
            </a:r>
          </a:p>
          <a:p>
            <a:pPr marL="0" indent="0">
              <a:buNone/>
            </a:pPr>
            <a:r>
              <a:rPr lang="es-CO" dirty="0"/>
              <a:t>9. </a:t>
            </a:r>
            <a:r>
              <a:rPr lang="es-CO" dirty="0">
                <a:solidFill>
                  <a:srgbClr val="FF0000"/>
                </a:solidFill>
              </a:rPr>
              <a:t>Como concéntrese en Dios, mientras disfruta de un festín con sabrosas recetas y su palabra poderosa!</a:t>
            </a:r>
          </a:p>
          <a:p>
            <a:endParaRPr lang="es-CO" dirty="0"/>
          </a:p>
        </p:txBody>
      </p:sp>
    </p:spTree>
    <p:extLst>
      <p:ext uri="{BB962C8B-B14F-4D97-AF65-F5344CB8AC3E}">
        <p14:creationId xmlns:p14="http://schemas.microsoft.com/office/powerpoint/2010/main" val="371686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fontScale="90000"/>
          </a:bodyPr>
          <a:lstStyle/>
          <a:p>
            <a:r>
              <a:rPr lang="es-CO" b="1" i="1" dirty="0">
                <a:solidFill>
                  <a:srgbClr val="FF0000"/>
                </a:solidFill>
                <a:effectLst>
                  <a:outerShdw blurRad="38100" dist="38100" dir="2700000" algn="tl">
                    <a:srgbClr val="000000">
                      <a:alpha val="43137"/>
                    </a:srgbClr>
                  </a:outerShdw>
                </a:effectLst>
              </a:rPr>
              <a:t>10 Alimentos Con Poderes Especiales</a:t>
            </a:r>
          </a:p>
        </p:txBody>
      </p:sp>
      <p:sp>
        <p:nvSpPr>
          <p:cNvPr id="3" name="2 Marcador de contenido"/>
          <p:cNvSpPr>
            <a:spLocks noGrp="1"/>
          </p:cNvSpPr>
          <p:nvPr>
            <p:ph idx="1"/>
          </p:nvPr>
        </p:nvSpPr>
        <p:spPr>
          <a:solidFill>
            <a:schemeClr val="accent4">
              <a:lumMod val="40000"/>
              <a:lumOff val="60000"/>
            </a:schemeClr>
          </a:solidFill>
        </p:spPr>
        <p:txBody>
          <a:bodyPr>
            <a:normAutofit fontScale="85000" lnSpcReduction="10000"/>
          </a:bodyPr>
          <a:lstStyle/>
          <a:p>
            <a:r>
              <a:rPr lang="es-CO" dirty="0" smtClean="0"/>
              <a:t>Hay </a:t>
            </a:r>
            <a:r>
              <a:rPr lang="es-CO" dirty="0"/>
              <a:t>muchísimos alimentos que son auto curativos, pero hay 10 de ellos que tienen “poderes especiales”. Hemos recopilado esta lista después de consultar a expertos en nutrición y leer cientos de estudios.</a:t>
            </a:r>
          </a:p>
          <a:p>
            <a:pPr marL="0" indent="0">
              <a:buNone/>
            </a:pPr>
            <a:endParaRPr lang="es-CO" dirty="0" smtClean="0"/>
          </a:p>
          <a:p>
            <a:pPr marL="0" indent="0">
              <a:buNone/>
            </a:pPr>
            <a:r>
              <a:rPr lang="es-CO" dirty="0" smtClean="0"/>
              <a:t>Nosotros </a:t>
            </a:r>
            <a:r>
              <a:rPr lang="es-CO" dirty="0"/>
              <a:t>los llamamos alimentos reforzadores.</a:t>
            </a:r>
          </a:p>
          <a:p>
            <a:pPr marL="0" indent="0">
              <a:buNone/>
            </a:pPr>
            <a:r>
              <a:rPr lang="es-CO" dirty="0" smtClean="0"/>
              <a:t>Todos </a:t>
            </a:r>
            <a:r>
              <a:rPr lang="es-CO" dirty="0"/>
              <a:t>ellos luchan contra la enfermedad, promueven un sistema inmunológico fuerte y proporcionan los nutrientes que necesitas para sentirte bien. Trata de incluirlos en la medida de los posibles en tu dieta. En pocas palabras, cuando mejor comes mejor te sientes.</a:t>
            </a:r>
          </a:p>
          <a:p>
            <a:endParaRPr lang="es-CO" dirty="0"/>
          </a:p>
        </p:txBody>
      </p:sp>
    </p:spTree>
    <p:extLst>
      <p:ext uri="{BB962C8B-B14F-4D97-AF65-F5344CB8AC3E}">
        <p14:creationId xmlns:p14="http://schemas.microsoft.com/office/powerpoint/2010/main" val="82035692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332656"/>
            <a:ext cx="7067129" cy="6264696"/>
          </a:xfrm>
          <a:solidFill>
            <a:schemeClr val="bg1"/>
          </a:solidFill>
        </p:spPr>
        <p:txBody>
          <a:bodyPr>
            <a:normAutofit fontScale="62500" lnSpcReduction="20000"/>
          </a:bodyPr>
          <a:lstStyle/>
          <a:p>
            <a:pPr marL="0" indent="0">
              <a:buNone/>
            </a:pPr>
            <a:r>
              <a:rPr lang="es-CO" sz="4400" b="1" u="sng" dirty="0"/>
              <a:t>Añade de inmediato a tu rutina de alimentación diaria:</a:t>
            </a:r>
          </a:p>
          <a:p>
            <a:endParaRPr lang="es-CO" dirty="0" smtClean="0"/>
          </a:p>
          <a:p>
            <a:r>
              <a:rPr lang="es-CO" dirty="0" smtClean="0"/>
              <a:t>1</a:t>
            </a:r>
            <a:r>
              <a:rPr lang="es-CO" dirty="0"/>
              <a:t>. </a:t>
            </a:r>
            <a:r>
              <a:rPr lang="es-CO" sz="3600" b="1" u="sng" dirty="0" smtClean="0"/>
              <a:t>Manzanas</a:t>
            </a:r>
            <a:r>
              <a:rPr lang="es-CO" dirty="0" smtClean="0"/>
              <a:t>. </a:t>
            </a:r>
            <a:r>
              <a:rPr lang="es-CO" dirty="0" smtClean="0">
                <a:solidFill>
                  <a:srgbClr val="FF0000"/>
                </a:solidFill>
              </a:rPr>
              <a:t>Tienen </a:t>
            </a:r>
            <a:r>
              <a:rPr lang="es-CO" dirty="0">
                <a:solidFill>
                  <a:srgbClr val="FF0000"/>
                </a:solidFill>
              </a:rPr>
              <a:t>un alto contenido en fibra que ayudan a mantener un sistema digestivo saludable. También reducen el riesgo de accidente cerebro vascular y la posibilidad de morir de un ataque al corazón.</a:t>
            </a:r>
          </a:p>
          <a:p>
            <a:endParaRPr lang="es-CO" dirty="0"/>
          </a:p>
          <a:p>
            <a:r>
              <a:rPr lang="es-CO" dirty="0"/>
              <a:t>2.</a:t>
            </a:r>
            <a:r>
              <a:rPr lang="es-CO" sz="3600" b="1" u="sng" dirty="0"/>
              <a:t> </a:t>
            </a:r>
            <a:r>
              <a:rPr lang="es-CO" sz="3600" b="1" u="sng" dirty="0" smtClean="0"/>
              <a:t>Alcachofa. </a:t>
            </a:r>
            <a:r>
              <a:rPr lang="es-CO" dirty="0" smtClean="0">
                <a:solidFill>
                  <a:srgbClr val="0070C0"/>
                </a:solidFill>
              </a:rPr>
              <a:t>Protegen </a:t>
            </a:r>
            <a:r>
              <a:rPr lang="es-CO" dirty="0">
                <a:solidFill>
                  <a:srgbClr val="0070C0"/>
                </a:solidFill>
              </a:rPr>
              <a:t>el hígado contra la acumulación tóxica. También reducen los niveles de colesterol malo debido a que son ricas en antioxidantes.</a:t>
            </a:r>
          </a:p>
          <a:p>
            <a:endParaRPr lang="es-CO" dirty="0"/>
          </a:p>
          <a:p>
            <a:r>
              <a:rPr lang="es-CO" dirty="0"/>
              <a:t>3. </a:t>
            </a:r>
            <a:r>
              <a:rPr lang="es-CO" sz="3800" b="1" u="sng" dirty="0" smtClean="0"/>
              <a:t>Aguacate. </a:t>
            </a:r>
            <a:r>
              <a:rPr lang="es-CO" b="1" dirty="0" smtClean="0">
                <a:solidFill>
                  <a:srgbClr val="7030A0"/>
                </a:solidFill>
              </a:rPr>
              <a:t>Están </a:t>
            </a:r>
            <a:r>
              <a:rPr lang="es-CO" b="1" dirty="0">
                <a:solidFill>
                  <a:srgbClr val="7030A0"/>
                </a:solidFill>
              </a:rPr>
              <a:t>llenos de poderosos antioxidantes que ayudan al cuerpo a deshacerse de sustancias cancerígenas que también ayudan a reducir el colesterol total.</a:t>
            </a:r>
          </a:p>
          <a:p>
            <a:endParaRPr lang="es-CO" dirty="0"/>
          </a:p>
          <a:p>
            <a:r>
              <a:rPr lang="es-CO" dirty="0"/>
              <a:t>4. </a:t>
            </a:r>
            <a:r>
              <a:rPr lang="es-CO" sz="3400" b="1" u="sng" dirty="0" smtClean="0"/>
              <a:t>Remolacha. </a:t>
            </a:r>
            <a:r>
              <a:rPr lang="es-CO" dirty="0" smtClean="0">
                <a:solidFill>
                  <a:srgbClr val="C00000"/>
                </a:solidFill>
              </a:rPr>
              <a:t>Es </a:t>
            </a:r>
            <a:r>
              <a:rPr lang="es-CO" dirty="0">
                <a:solidFill>
                  <a:srgbClr val="C00000"/>
                </a:solidFill>
              </a:rPr>
              <a:t>muy rica en ácidos fólicos, un tipo de Vitamina B que protege contra enfermedades del corazón y contra el cáncer. También ayuda a prevenir el colesterol malo.</a:t>
            </a:r>
          </a:p>
          <a:p>
            <a:endParaRPr lang="es-CO" dirty="0">
              <a:solidFill>
                <a:srgbClr val="C0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8" y="1412776"/>
            <a:ext cx="1267966"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328" y="2564904"/>
            <a:ext cx="1267966" cy="972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329" y="3868643"/>
            <a:ext cx="1267966"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4328" y="4941168"/>
            <a:ext cx="1292213" cy="88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08163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wipe(down)">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6923112" cy="6480720"/>
          </a:xfrm>
          <a:solidFill>
            <a:schemeClr val="bg1"/>
          </a:solidFill>
        </p:spPr>
        <p:txBody>
          <a:bodyPr>
            <a:normAutofit fontScale="77500" lnSpcReduction="20000"/>
          </a:bodyPr>
          <a:lstStyle/>
          <a:p>
            <a:r>
              <a:rPr lang="es-CO" dirty="0"/>
              <a:t>5.</a:t>
            </a:r>
            <a:r>
              <a:rPr lang="es-CO" sz="3800" b="1" u="sng" dirty="0"/>
              <a:t> </a:t>
            </a:r>
            <a:r>
              <a:rPr lang="es-CO" sz="3800" b="1" u="sng" dirty="0" smtClean="0"/>
              <a:t>Arándanos azules</a:t>
            </a:r>
            <a:r>
              <a:rPr lang="es-CO" sz="3800" b="1" dirty="0" smtClean="0"/>
              <a:t>. </a:t>
            </a:r>
            <a:r>
              <a:rPr lang="es-CO" dirty="0" smtClean="0">
                <a:solidFill>
                  <a:srgbClr val="C00000"/>
                </a:solidFill>
              </a:rPr>
              <a:t>Ayudan </a:t>
            </a:r>
            <a:r>
              <a:rPr lang="es-CO" dirty="0">
                <a:solidFill>
                  <a:srgbClr val="C00000"/>
                </a:solidFill>
              </a:rPr>
              <a:t>a la producción de dopamina, un neurotransmisor implicado en la memoria, la coordinación y la sensación de bienestar. También previenen el crecimiento de las células del cáncer de mama.</a:t>
            </a:r>
          </a:p>
          <a:p>
            <a:endParaRPr lang="es-CO" dirty="0"/>
          </a:p>
          <a:p>
            <a:r>
              <a:rPr lang="es-CO" dirty="0"/>
              <a:t>6. </a:t>
            </a:r>
            <a:r>
              <a:rPr lang="es-CO" sz="3800" b="1" u="sng" dirty="0" smtClean="0"/>
              <a:t>Brócoli. </a:t>
            </a:r>
            <a:r>
              <a:rPr lang="es-CO" dirty="0" smtClean="0">
                <a:solidFill>
                  <a:schemeClr val="accent3">
                    <a:lumMod val="50000"/>
                  </a:schemeClr>
                </a:solidFill>
              </a:rPr>
              <a:t>Ayuda </a:t>
            </a:r>
            <a:r>
              <a:rPr lang="es-CO" dirty="0">
                <a:solidFill>
                  <a:schemeClr val="accent3">
                    <a:lumMod val="50000"/>
                  </a:schemeClr>
                </a:solidFill>
              </a:rPr>
              <a:t>a combatir el cáncer y además es rico en Vitamina C, muy útil para estimular el sistema inmunológico. También ayuda a estabilizar la presión arterial y es rico en fibra lo que implica un sistema digestivo saludable.</a:t>
            </a:r>
          </a:p>
          <a:p>
            <a:endParaRPr lang="es-CO" dirty="0">
              <a:solidFill>
                <a:schemeClr val="accent3">
                  <a:lumMod val="50000"/>
                </a:schemeClr>
              </a:solidFill>
            </a:endParaRPr>
          </a:p>
          <a:p>
            <a:r>
              <a:rPr lang="es-CO" dirty="0"/>
              <a:t>7.</a:t>
            </a:r>
            <a:r>
              <a:rPr lang="es-CO" sz="3600" b="1" u="sng" dirty="0"/>
              <a:t> </a:t>
            </a:r>
            <a:r>
              <a:rPr lang="es-CO" sz="3600" b="1" u="sng" dirty="0" smtClean="0"/>
              <a:t>Cerezas. </a:t>
            </a:r>
            <a:r>
              <a:rPr lang="es-CO" dirty="0" smtClean="0">
                <a:solidFill>
                  <a:srgbClr val="0070C0"/>
                </a:solidFill>
              </a:rPr>
              <a:t>Ayudan </a:t>
            </a:r>
            <a:r>
              <a:rPr lang="es-CO" dirty="0">
                <a:solidFill>
                  <a:srgbClr val="0070C0"/>
                </a:solidFill>
              </a:rPr>
              <a:t>a eliminar las células cancerosas que se encuentran en el páncreas, mama e hígado. También son ricos en melatonina, una hormona que ayuda a normalizar los ciclos de sueño. La melatonina también actúa como un antioxidante que protege las membranas celulares contra daños.</a:t>
            </a:r>
          </a:p>
          <a:p>
            <a:endParaRPr lang="es-CO"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3" y="2276872"/>
            <a:ext cx="1428749"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3" y="4437112"/>
            <a:ext cx="1428750"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312" y="188640"/>
            <a:ext cx="1428749"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864659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80">
                                          <p:stCondLst>
                                            <p:cond delay="0"/>
                                          </p:stCondLst>
                                        </p:cTn>
                                        <p:tgtEl>
                                          <p:spTgt spid="3">
                                            <p:txEl>
                                              <p:pRg st="4" end="4"/>
                                            </p:txEl>
                                          </p:spTgt>
                                        </p:tgtEl>
                                      </p:cBhvr>
                                    </p:animEffect>
                                    <p:anim calcmode="lin" valueType="num">
                                      <p:cBhvr>
                                        <p:cTn id="2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4" end="4"/>
                                            </p:txEl>
                                          </p:spTgt>
                                        </p:tgtEl>
                                      </p:cBhvr>
                                      <p:to x="100000" y="60000"/>
                                    </p:animScale>
                                    <p:animScale>
                                      <p:cBhvr>
                                        <p:cTn id="32" dur="166" decel="50000">
                                          <p:stCondLst>
                                            <p:cond delay="676"/>
                                          </p:stCondLst>
                                        </p:cTn>
                                        <p:tgtEl>
                                          <p:spTgt spid="3">
                                            <p:txEl>
                                              <p:pRg st="4" end="4"/>
                                            </p:txEl>
                                          </p:spTgt>
                                        </p:tgtEl>
                                      </p:cBhvr>
                                      <p:to x="100000" y="100000"/>
                                    </p:animScale>
                                    <p:animScale>
                                      <p:cBhvr>
                                        <p:cTn id="33" dur="26">
                                          <p:stCondLst>
                                            <p:cond delay="1312"/>
                                          </p:stCondLst>
                                        </p:cTn>
                                        <p:tgtEl>
                                          <p:spTgt spid="3">
                                            <p:txEl>
                                              <p:pRg st="4" end="4"/>
                                            </p:txEl>
                                          </p:spTgt>
                                        </p:tgtEl>
                                      </p:cBhvr>
                                      <p:to x="100000" y="80000"/>
                                    </p:animScale>
                                    <p:animScale>
                                      <p:cBhvr>
                                        <p:cTn id="34" dur="166" decel="50000">
                                          <p:stCondLst>
                                            <p:cond delay="1338"/>
                                          </p:stCondLst>
                                        </p:cTn>
                                        <p:tgtEl>
                                          <p:spTgt spid="3">
                                            <p:txEl>
                                              <p:pRg st="4" end="4"/>
                                            </p:txEl>
                                          </p:spTgt>
                                        </p:tgtEl>
                                      </p:cBhvr>
                                      <p:to x="100000" y="100000"/>
                                    </p:animScale>
                                    <p:animScale>
                                      <p:cBhvr>
                                        <p:cTn id="35" dur="26">
                                          <p:stCondLst>
                                            <p:cond delay="1642"/>
                                          </p:stCondLst>
                                        </p:cTn>
                                        <p:tgtEl>
                                          <p:spTgt spid="3">
                                            <p:txEl>
                                              <p:pRg st="4" end="4"/>
                                            </p:txEl>
                                          </p:spTgt>
                                        </p:tgtEl>
                                      </p:cBhvr>
                                      <p:to x="100000" y="90000"/>
                                    </p:animScale>
                                    <p:animScale>
                                      <p:cBhvr>
                                        <p:cTn id="36" dur="166" decel="50000">
                                          <p:stCondLst>
                                            <p:cond delay="1668"/>
                                          </p:stCondLst>
                                        </p:cTn>
                                        <p:tgtEl>
                                          <p:spTgt spid="3">
                                            <p:txEl>
                                              <p:pRg st="4" end="4"/>
                                            </p:txEl>
                                          </p:spTgt>
                                        </p:tgtEl>
                                      </p:cBhvr>
                                      <p:to x="100000" y="100000"/>
                                    </p:animScale>
                                    <p:animScale>
                                      <p:cBhvr>
                                        <p:cTn id="37" dur="26">
                                          <p:stCondLst>
                                            <p:cond delay="1808"/>
                                          </p:stCondLst>
                                        </p:cTn>
                                        <p:tgtEl>
                                          <p:spTgt spid="3">
                                            <p:txEl>
                                              <p:pRg st="4" end="4"/>
                                            </p:txEl>
                                          </p:spTgt>
                                        </p:tgtEl>
                                      </p:cBhvr>
                                      <p:to x="100000" y="95000"/>
                                    </p:animScale>
                                    <p:animScale>
                                      <p:cBhvr>
                                        <p:cTn id="38"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6923112" cy="6336704"/>
          </a:xfrm>
          <a:solidFill>
            <a:schemeClr val="bg1"/>
          </a:solidFill>
        </p:spPr>
        <p:txBody>
          <a:bodyPr>
            <a:normAutofit fontScale="62500" lnSpcReduction="20000"/>
          </a:bodyPr>
          <a:lstStyle/>
          <a:p>
            <a:r>
              <a:rPr lang="es-CO" dirty="0"/>
              <a:t>8. </a:t>
            </a:r>
            <a:r>
              <a:rPr lang="es-CO" sz="4400" b="1" u="sng" dirty="0"/>
              <a:t>Escarola.</a:t>
            </a:r>
            <a:r>
              <a:rPr lang="es-CO" dirty="0"/>
              <a:t> </a:t>
            </a:r>
            <a:r>
              <a:rPr lang="es-CO" dirty="0">
                <a:solidFill>
                  <a:srgbClr val="FF0000"/>
                </a:solidFill>
              </a:rPr>
              <a:t>La escarola o achicoria es ideal para comer en ensaladas. Este “primo</a:t>
            </a:r>
            <a:r>
              <a:rPr lang="es-CO" dirty="0" smtClean="0">
                <a:solidFill>
                  <a:srgbClr val="FF0000"/>
                </a:solidFill>
              </a:rPr>
              <a:t>” de </a:t>
            </a:r>
            <a:r>
              <a:rPr lang="es-CO" dirty="0">
                <a:solidFill>
                  <a:srgbClr val="FF0000"/>
                </a:solidFill>
              </a:rPr>
              <a:t>la lechuga y las endivias tiene más vitamina A que cualquier otra ensalada verde. Solamente una pequeña porción de escarola proporciona toda la cantidad de vitamina A que necesitas diariamente. Además, la vitamina A es otro potente auto-sanador, vital para un sistema inmunológico saludable y también para proteger tu vista.</a:t>
            </a:r>
          </a:p>
          <a:p>
            <a:endParaRPr lang="es-CO" dirty="0"/>
          </a:p>
          <a:p>
            <a:r>
              <a:rPr lang="es-CO" dirty="0" smtClean="0"/>
              <a:t>9</a:t>
            </a:r>
            <a:r>
              <a:rPr lang="es-CO" dirty="0"/>
              <a:t>. </a:t>
            </a:r>
            <a:r>
              <a:rPr lang="es-CO" sz="4400" b="1" u="sng" dirty="0"/>
              <a:t>El aceite de </a:t>
            </a:r>
            <a:r>
              <a:rPr lang="es-CO" sz="4400" b="1" u="sng" dirty="0" smtClean="0"/>
              <a:t>coco</a:t>
            </a:r>
            <a:r>
              <a:rPr lang="es-CO" dirty="0" smtClean="0"/>
              <a:t>. Durante </a:t>
            </a:r>
            <a:r>
              <a:rPr lang="es-CO" dirty="0"/>
              <a:t>años nos han advertido que debemos evitar los aceites tropicales porque tienen altos porcentajes de grasas saturadas que obstruyen las arterias. Pero a menudo ocurre que la mala nutrición de ayer es el héroe nutricional de hoy, y este es el caso del aceite de coco. Tiene propiedades inmunológico-estimulantes gracias al ácido láurico, un tipo de cácido graso que se encuentra en el aceite y que combate virus y </a:t>
            </a:r>
            <a:r>
              <a:rPr lang="es-CO" dirty="0" smtClean="0"/>
              <a:t>bacterias </a:t>
            </a:r>
            <a:r>
              <a:rPr lang="es-CO" dirty="0"/>
              <a:t>en el cuerpo. Al igual que la mayoría de los aceites, el aceite de coco es alto en calorías, por lo que no deberías abusar de él. Una o dos cucharaditas al día es todo lo que necesitas.</a:t>
            </a:r>
          </a:p>
          <a:p>
            <a:endParaRPr lang="es-CO" dirty="0"/>
          </a:p>
          <a:p>
            <a:r>
              <a:rPr lang="es-CO" dirty="0"/>
              <a:t>10. </a:t>
            </a:r>
            <a:r>
              <a:rPr lang="es-CO" sz="4500" b="1" u="sng" dirty="0"/>
              <a:t>Arándanos </a:t>
            </a:r>
            <a:r>
              <a:rPr lang="es-CO" sz="4500" b="1" u="sng" dirty="0" smtClean="0"/>
              <a:t>rojos</a:t>
            </a:r>
            <a:r>
              <a:rPr lang="es-CO" dirty="0" smtClean="0"/>
              <a:t>. </a:t>
            </a:r>
            <a:r>
              <a:rPr lang="es-CO" dirty="0" smtClean="0">
                <a:solidFill>
                  <a:srgbClr val="FF0000"/>
                </a:solidFill>
              </a:rPr>
              <a:t>Esta </a:t>
            </a:r>
            <a:r>
              <a:rPr lang="es-CO" dirty="0">
                <a:solidFill>
                  <a:srgbClr val="FF0000"/>
                </a:solidFill>
              </a:rPr>
              <a:t>cena básica para el día de Acción de Gracias es a la vez un potente remedio natural para muchas dolencias.</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332656"/>
            <a:ext cx="1560190"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8979" y="2780928"/>
            <a:ext cx="1560190" cy="1836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313" y="5157192"/>
            <a:ext cx="1560190" cy="1433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01161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2000"/>
                                        <p:tgtEl>
                                          <p:spTgt spid="3">
                                            <p:txEl>
                                              <p:pRg st="4" end="4"/>
                                            </p:txEl>
                                          </p:spTgt>
                                        </p:tgtEl>
                                      </p:cBhvr>
                                    </p:animEffect>
                                    <p:anim calcmode="lin" valueType="num">
                                      <p:cBhvr>
                                        <p:cTn id="2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43805"/>
            <a:ext cx="8229600" cy="6153547"/>
          </a:xfrm>
          <a:solidFill>
            <a:schemeClr val="accent3">
              <a:lumMod val="60000"/>
              <a:lumOff val="40000"/>
            </a:schemeClr>
          </a:solidFill>
        </p:spPr>
        <p:txBody>
          <a:bodyPr>
            <a:normAutofit fontScale="70000" lnSpcReduction="20000"/>
          </a:bodyPr>
          <a:lstStyle/>
          <a:p>
            <a:pPr marL="0" indent="0">
              <a:buNone/>
            </a:pPr>
            <a:r>
              <a:rPr lang="es-CO" sz="4000" b="1" dirty="0" smtClean="0"/>
              <a:t>Veamos los beneficios de los arándanos rojos para combatir las </a:t>
            </a:r>
            <a:r>
              <a:rPr lang="es-CO" sz="4000" b="1" dirty="0"/>
              <a:t>infecciones urinarias.</a:t>
            </a:r>
          </a:p>
          <a:p>
            <a:endParaRPr lang="es-CO" dirty="0"/>
          </a:p>
          <a:p>
            <a:r>
              <a:rPr lang="es-CO" dirty="0" smtClean="0"/>
              <a:t>1</a:t>
            </a:r>
            <a:r>
              <a:rPr lang="es-CO" dirty="0" smtClean="0">
                <a:solidFill>
                  <a:srgbClr val="FF0000"/>
                </a:solidFill>
              </a:rPr>
              <a:t>. Los </a:t>
            </a:r>
            <a:r>
              <a:rPr lang="es-CO" dirty="0">
                <a:solidFill>
                  <a:srgbClr val="FF0000"/>
                </a:solidFill>
              </a:rPr>
              <a:t>arándanos rojos trabajan manteniendo las bacterias dañinas lejos de las paredes del tracto urinario.</a:t>
            </a:r>
          </a:p>
          <a:p>
            <a:r>
              <a:rPr lang="es-CO" dirty="0" smtClean="0"/>
              <a:t>2. </a:t>
            </a:r>
            <a:r>
              <a:rPr lang="es-CO" dirty="0" smtClean="0">
                <a:solidFill>
                  <a:srgbClr val="0070C0"/>
                </a:solidFill>
              </a:rPr>
              <a:t>El </a:t>
            </a:r>
            <a:r>
              <a:rPr lang="es-CO" dirty="0">
                <a:solidFill>
                  <a:srgbClr val="0070C0"/>
                </a:solidFill>
              </a:rPr>
              <a:t>ingrediente activo de los arándanos es un grupo de fitoquímicos llamado proantocianinas.</a:t>
            </a:r>
          </a:p>
          <a:p>
            <a:r>
              <a:rPr lang="es-CO" dirty="0" smtClean="0"/>
              <a:t>3</a:t>
            </a:r>
            <a:r>
              <a:rPr lang="es-CO" dirty="0" smtClean="0">
                <a:solidFill>
                  <a:srgbClr val="002060"/>
                </a:solidFill>
              </a:rPr>
              <a:t>. Si </a:t>
            </a:r>
            <a:r>
              <a:rPr lang="es-CO" dirty="0">
                <a:solidFill>
                  <a:srgbClr val="002060"/>
                </a:solidFill>
              </a:rPr>
              <a:t>sufres de infecciones en la vejiga de manera recurrente, trata de beber alrededor de 300 gramos de jugo de arándano que contiene al menos un 27% de jugo.</a:t>
            </a:r>
          </a:p>
          <a:p>
            <a:r>
              <a:rPr lang="es-CO" dirty="0" smtClean="0"/>
              <a:t>4. </a:t>
            </a:r>
            <a:r>
              <a:rPr lang="es-CO" dirty="0" smtClean="0">
                <a:solidFill>
                  <a:srgbClr val="C00000"/>
                </a:solidFill>
              </a:rPr>
              <a:t>Esta </a:t>
            </a:r>
            <a:r>
              <a:rPr lang="es-CO" dirty="0">
                <a:solidFill>
                  <a:srgbClr val="C00000"/>
                </a:solidFill>
              </a:rPr>
              <a:t>recomendación se basa en un estudio publicado en la Revista de la Asociación Médica de Estados Unidos (JAMA).</a:t>
            </a:r>
          </a:p>
          <a:p>
            <a:r>
              <a:rPr lang="es-CO" dirty="0" smtClean="0"/>
              <a:t>5. </a:t>
            </a:r>
            <a:r>
              <a:rPr lang="es-CO" dirty="0" smtClean="0">
                <a:solidFill>
                  <a:srgbClr val="7030A0"/>
                </a:solidFill>
              </a:rPr>
              <a:t>Pero </a:t>
            </a:r>
            <a:r>
              <a:rPr lang="es-CO" dirty="0">
                <a:solidFill>
                  <a:srgbClr val="7030A0"/>
                </a:solidFill>
              </a:rPr>
              <a:t>el poder de la autocuración de estas pequeñas joyas para la salud no termina ahí.</a:t>
            </a:r>
          </a:p>
          <a:p>
            <a:r>
              <a:rPr lang="es-CO" dirty="0" smtClean="0"/>
              <a:t>6</a:t>
            </a:r>
            <a:r>
              <a:rPr lang="es-CO" dirty="0" smtClean="0">
                <a:solidFill>
                  <a:srgbClr val="00B0F0"/>
                </a:solidFill>
              </a:rPr>
              <a:t>. Los </a:t>
            </a:r>
            <a:r>
              <a:rPr lang="es-CO" dirty="0">
                <a:solidFill>
                  <a:srgbClr val="00B0F0"/>
                </a:solidFill>
              </a:rPr>
              <a:t>arándanos contienen más “fenoles” que las uvas rojas y otras 18 frutas, según un estudio publicado en la Revista de Agricultura y Química de Alimentos en 2001.</a:t>
            </a:r>
          </a:p>
          <a:p>
            <a:r>
              <a:rPr lang="es-CO" dirty="0" smtClean="0"/>
              <a:t>7.Los </a:t>
            </a:r>
            <a:r>
              <a:rPr lang="es-CO" dirty="0"/>
              <a:t>fenoles son químicos de las plantas que ayudan a prevenir la formación de colesterol malo en las arterias.</a:t>
            </a:r>
          </a:p>
          <a:p>
            <a:endParaRPr lang="es-CO" dirty="0"/>
          </a:p>
          <a:p>
            <a:endParaRPr lang="es-CO" dirty="0"/>
          </a:p>
          <a:p>
            <a:endParaRPr lang="es-CO" dirty="0"/>
          </a:p>
        </p:txBody>
      </p:sp>
    </p:spTree>
    <p:extLst>
      <p:ext uri="{BB962C8B-B14F-4D97-AF65-F5344CB8AC3E}">
        <p14:creationId xmlns:p14="http://schemas.microsoft.com/office/powerpoint/2010/main" val="26356987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circle(in)">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ircle(in)">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circle(in)">
                                      <p:cBhvr>
                                        <p:cTn id="22" dur="2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circle(in)">
                                      <p:cBhvr>
                                        <p:cTn id="27" dur="20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circle(in)">
                                      <p:cBhvr>
                                        <p:cTn id="32" dur="20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circle(in)">
                                      <p:cBhvr>
                                        <p:cTn id="37"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a:bodyPr>
          <a:lstStyle/>
          <a:p>
            <a:r>
              <a:rPr lang="es-CO" b="1" i="1" dirty="0">
                <a:latin typeface="Agency FB" pitchFamily="34" charset="0"/>
              </a:rPr>
              <a:t>Como Mejorar Tu Salud </a:t>
            </a:r>
            <a:r>
              <a:rPr lang="es-CO" b="1" i="1" dirty="0" smtClean="0">
                <a:latin typeface="Agency FB" pitchFamily="34" charset="0"/>
              </a:rPr>
              <a:t>Intestinal</a:t>
            </a:r>
            <a:endParaRPr lang="es-CO" b="1" i="1" dirty="0">
              <a:latin typeface="Agency FB" pitchFamily="34" charset="0"/>
            </a:endParaRPr>
          </a:p>
        </p:txBody>
      </p:sp>
      <p:sp>
        <p:nvSpPr>
          <p:cNvPr id="3" name="2 Marcador de contenido"/>
          <p:cNvSpPr>
            <a:spLocks noGrp="1"/>
          </p:cNvSpPr>
          <p:nvPr>
            <p:ph idx="1"/>
          </p:nvPr>
        </p:nvSpPr>
        <p:spPr>
          <a:xfrm>
            <a:off x="457200" y="1600200"/>
            <a:ext cx="6779096" cy="3124943"/>
          </a:xfrm>
          <a:solidFill>
            <a:schemeClr val="accent3">
              <a:lumMod val="60000"/>
              <a:lumOff val="40000"/>
            </a:schemeClr>
          </a:solidFill>
        </p:spPr>
        <p:txBody>
          <a:bodyPr>
            <a:noAutofit/>
          </a:bodyPr>
          <a:lstStyle/>
          <a:p>
            <a:pPr marL="0" indent="0">
              <a:buNone/>
            </a:pPr>
            <a:r>
              <a:rPr lang="es-CO" sz="2400" b="1" dirty="0" smtClean="0"/>
              <a:t>¿</a:t>
            </a:r>
            <a:r>
              <a:rPr lang="es-CO" sz="2400" b="1" dirty="0"/>
              <a:t>Qué es un intestino sano? y ¿por qué es importante?</a:t>
            </a:r>
          </a:p>
          <a:p>
            <a:r>
              <a:rPr lang="es-CO" sz="2400" dirty="0"/>
              <a:t>Hoy en día se está prestando mucha más atención al sistema digestivo. Todos sabemos que nos sentimos mejor cuando nuestros estómagos están felices. Problemas como tener gases, distensión abdominal, estreñimiento y diarrea no son cosas muy divertidas para nadie.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772816"/>
            <a:ext cx="1907704"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331640" y="5301208"/>
            <a:ext cx="6336704" cy="830997"/>
          </a:xfrm>
          <a:prstGeom prst="rect">
            <a:avLst/>
          </a:prstGeom>
          <a:solidFill>
            <a:schemeClr val="accent3">
              <a:lumMod val="60000"/>
              <a:lumOff val="40000"/>
            </a:schemeClr>
          </a:solidFill>
        </p:spPr>
        <p:txBody>
          <a:bodyPr wrap="square">
            <a:spAutoFit/>
          </a:bodyPr>
          <a:lstStyle/>
          <a:p>
            <a:r>
              <a:rPr lang="es-CO" sz="2400" dirty="0"/>
              <a:t>De hecho, estos problemas tienen un efecto significativo en el estado de ánimo y mente.</a:t>
            </a:r>
          </a:p>
        </p:txBody>
      </p:sp>
    </p:spTree>
    <p:extLst>
      <p:ext uri="{BB962C8B-B14F-4D97-AF65-F5344CB8AC3E}">
        <p14:creationId xmlns:p14="http://schemas.microsoft.com/office/powerpoint/2010/main" val="3405057799"/>
      </p:ext>
    </p:extLst>
  </p:cSld>
  <p:clrMapOvr>
    <a:masterClrMapping/>
  </p:clrMapOvr>
  <p:transition spd="slow">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85000" lnSpcReduction="20000"/>
          </a:bodyPr>
          <a:lstStyle/>
          <a:p>
            <a:pPr marL="0" indent="0" algn="ctr">
              <a:buNone/>
            </a:pPr>
            <a:r>
              <a:rPr lang="es-CO" dirty="0"/>
              <a:t>Sin embargo, los científicos están descubriendo que la salud digestiva o intestinal tiene un mayor impacto en la salud general de lo que se pensaba. De hecho, los problemas digestivos se han relacionado con algunas de estas enfermedades</a:t>
            </a:r>
            <a:r>
              <a:rPr lang="es-CO" dirty="0" smtClean="0"/>
              <a:t>:</a:t>
            </a:r>
          </a:p>
          <a:p>
            <a:pPr algn="ctr"/>
            <a:endParaRPr lang="es-CO" dirty="0" smtClean="0"/>
          </a:p>
          <a:p>
            <a:pPr marL="0" indent="0" algn="ctr">
              <a:buNone/>
            </a:pPr>
            <a:r>
              <a:rPr lang="es-CO" b="1" dirty="0" smtClean="0">
                <a:solidFill>
                  <a:srgbClr val="FF0000"/>
                </a:solidFill>
              </a:rPr>
              <a:t>* </a:t>
            </a:r>
            <a:r>
              <a:rPr lang="es-CO" b="1" dirty="0">
                <a:solidFill>
                  <a:srgbClr val="FF0000"/>
                </a:solidFill>
              </a:rPr>
              <a:t>Enfermedad autoinmune</a:t>
            </a:r>
          </a:p>
          <a:p>
            <a:pPr marL="0" indent="0" algn="ctr">
              <a:buNone/>
            </a:pPr>
            <a:r>
              <a:rPr lang="es-CO" b="1" dirty="0" smtClean="0">
                <a:solidFill>
                  <a:srgbClr val="FF0000"/>
                </a:solidFill>
              </a:rPr>
              <a:t>* </a:t>
            </a:r>
            <a:r>
              <a:rPr lang="es-CO" b="1" dirty="0">
                <a:solidFill>
                  <a:srgbClr val="FF0000"/>
                </a:solidFill>
              </a:rPr>
              <a:t>Artritis</a:t>
            </a:r>
          </a:p>
          <a:p>
            <a:pPr marL="0" indent="0" algn="ctr">
              <a:buNone/>
            </a:pPr>
            <a:r>
              <a:rPr lang="es-CO" b="1" dirty="0" smtClean="0">
                <a:solidFill>
                  <a:srgbClr val="FF0000"/>
                </a:solidFill>
              </a:rPr>
              <a:t>* </a:t>
            </a:r>
            <a:r>
              <a:rPr lang="es-CO" b="1" dirty="0">
                <a:solidFill>
                  <a:srgbClr val="FF0000"/>
                </a:solidFill>
              </a:rPr>
              <a:t>Alergias</a:t>
            </a:r>
          </a:p>
          <a:p>
            <a:pPr marL="0" indent="0" algn="ctr">
              <a:buNone/>
            </a:pPr>
            <a:r>
              <a:rPr lang="es-CO" b="1" dirty="0" smtClean="0">
                <a:solidFill>
                  <a:srgbClr val="FF0000"/>
                </a:solidFill>
              </a:rPr>
              <a:t>* </a:t>
            </a:r>
            <a:r>
              <a:rPr lang="es-CO" b="1" dirty="0">
                <a:solidFill>
                  <a:srgbClr val="FF0000"/>
                </a:solidFill>
              </a:rPr>
              <a:t>Erupciones en la piel y el acné</a:t>
            </a:r>
          </a:p>
          <a:p>
            <a:pPr marL="0" indent="0" algn="ctr">
              <a:buNone/>
            </a:pPr>
            <a:r>
              <a:rPr lang="es-CO" b="1" dirty="0" smtClean="0">
                <a:solidFill>
                  <a:srgbClr val="FF0000"/>
                </a:solidFill>
              </a:rPr>
              <a:t>* </a:t>
            </a:r>
            <a:r>
              <a:rPr lang="es-CO" b="1" dirty="0">
                <a:solidFill>
                  <a:srgbClr val="FF0000"/>
                </a:solidFill>
              </a:rPr>
              <a:t>Fatiga crónica</a:t>
            </a:r>
          </a:p>
          <a:p>
            <a:pPr marL="0" indent="0" algn="ctr">
              <a:buNone/>
            </a:pPr>
            <a:r>
              <a:rPr lang="es-CO" b="1" dirty="0" smtClean="0">
                <a:solidFill>
                  <a:srgbClr val="FF0000"/>
                </a:solidFill>
              </a:rPr>
              <a:t>* </a:t>
            </a:r>
            <a:r>
              <a:rPr lang="es-CO" b="1" dirty="0">
                <a:solidFill>
                  <a:srgbClr val="FF0000"/>
                </a:solidFill>
              </a:rPr>
              <a:t>Trastornos del estado de ánimo</a:t>
            </a:r>
          </a:p>
          <a:p>
            <a:pPr marL="0" indent="0" algn="ctr">
              <a:buNone/>
            </a:pPr>
            <a:r>
              <a:rPr lang="es-CO" b="1" dirty="0" smtClean="0">
                <a:solidFill>
                  <a:srgbClr val="FF0000"/>
                </a:solidFill>
              </a:rPr>
              <a:t>* </a:t>
            </a:r>
            <a:r>
              <a:rPr lang="es-CO" b="1" dirty="0">
                <a:solidFill>
                  <a:srgbClr val="FF0000"/>
                </a:solidFill>
              </a:rPr>
              <a:t>Autismo</a:t>
            </a:r>
          </a:p>
          <a:p>
            <a:pPr marL="0" indent="0" algn="ctr">
              <a:buNone/>
            </a:pPr>
            <a:r>
              <a:rPr lang="es-CO" b="1" dirty="0" smtClean="0">
                <a:solidFill>
                  <a:srgbClr val="FF0000"/>
                </a:solidFill>
              </a:rPr>
              <a:t>* </a:t>
            </a:r>
            <a:r>
              <a:rPr lang="es-CO" b="1" dirty="0">
                <a:solidFill>
                  <a:srgbClr val="FF0000"/>
                </a:solidFill>
              </a:rPr>
              <a:t>Demencia</a:t>
            </a:r>
          </a:p>
          <a:p>
            <a:pPr marL="0" indent="0" algn="ctr">
              <a:buNone/>
            </a:pPr>
            <a:r>
              <a:rPr lang="es-CO" b="1" dirty="0" smtClean="0">
                <a:solidFill>
                  <a:srgbClr val="FF0000"/>
                </a:solidFill>
              </a:rPr>
              <a:t>* </a:t>
            </a:r>
            <a:r>
              <a:rPr lang="es-CO" b="1" dirty="0">
                <a:solidFill>
                  <a:srgbClr val="FF0000"/>
                </a:solidFill>
              </a:rPr>
              <a:t>Diabetes</a:t>
            </a:r>
          </a:p>
          <a:p>
            <a:pPr marL="0" indent="0" algn="ctr">
              <a:buNone/>
            </a:pPr>
            <a:r>
              <a:rPr lang="es-CO" b="1" dirty="0" smtClean="0">
                <a:solidFill>
                  <a:srgbClr val="FF0000"/>
                </a:solidFill>
              </a:rPr>
              <a:t>* </a:t>
            </a:r>
            <a:r>
              <a:rPr lang="es-CO" b="1" dirty="0">
                <a:solidFill>
                  <a:srgbClr val="FF0000"/>
                </a:solidFill>
              </a:rPr>
              <a:t>E incluso el cáncer</a:t>
            </a:r>
          </a:p>
          <a:p>
            <a:endParaRPr lang="es-CO" dirty="0"/>
          </a:p>
          <a:p>
            <a:endParaRPr lang="es-CO" dirty="0"/>
          </a:p>
          <a:p>
            <a:endParaRPr lang="es-CO" dirty="0"/>
          </a:p>
        </p:txBody>
      </p:sp>
    </p:spTree>
    <p:extLst>
      <p:ext uri="{BB962C8B-B14F-4D97-AF65-F5344CB8AC3E}">
        <p14:creationId xmlns:p14="http://schemas.microsoft.com/office/powerpoint/2010/main" val="1692667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1000"/>
                                        <p:tgtEl>
                                          <p:spTgt spid="3">
                                            <p:txEl>
                                              <p:pRg st="7" end="7"/>
                                            </p:txEl>
                                          </p:spTgt>
                                        </p:tgtEl>
                                      </p:cBhvr>
                                    </p:animEffect>
                                    <p:anim calcmode="lin" valueType="num">
                                      <p:cBhvr>
                                        <p:cTn id="3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1000"/>
                                        <p:tgtEl>
                                          <p:spTgt spid="3">
                                            <p:txEl>
                                              <p:pRg st="8" end="8"/>
                                            </p:txEl>
                                          </p:spTgt>
                                        </p:tgtEl>
                                      </p:cBhvr>
                                    </p:animEffect>
                                    <p:anim calcmode="lin" valueType="num">
                                      <p:cBhvr>
                                        <p:cTn id="3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1000"/>
                                        <p:tgtEl>
                                          <p:spTgt spid="3">
                                            <p:txEl>
                                              <p:pRg st="9" end="9"/>
                                            </p:txEl>
                                          </p:spTgt>
                                        </p:tgtEl>
                                      </p:cBhvr>
                                    </p:animEffect>
                                    <p:anim calcmode="lin" valueType="num">
                                      <p:cBhvr>
                                        <p:cTn id="4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9" end="9"/>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1000"/>
                                        <p:tgtEl>
                                          <p:spTgt spid="3">
                                            <p:txEl>
                                              <p:pRg st="10" end="10"/>
                                            </p:txEl>
                                          </p:spTgt>
                                        </p:tgtEl>
                                      </p:cBhvr>
                                    </p:animEffect>
                                    <p:anim calcmode="lin" valueType="num">
                                      <p:cBhvr>
                                        <p:cTn id="4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11" end="11"/>
                                            </p:txEl>
                                          </p:spTgt>
                                        </p:tgtEl>
                                        <p:attrNameLst>
                                          <p:attrName>style.visibility</p:attrName>
                                        </p:attrNameLst>
                                      </p:cBhvr>
                                      <p:to>
                                        <p:strVal val="visible"/>
                                      </p:to>
                                    </p:set>
                                    <p:animEffect transition="in" filter="fade">
                                      <p:cBhvr>
                                        <p:cTn id="52" dur="1000"/>
                                        <p:tgtEl>
                                          <p:spTgt spid="3">
                                            <p:txEl>
                                              <p:pRg st="11" end="11"/>
                                            </p:txEl>
                                          </p:spTgt>
                                        </p:tgtEl>
                                      </p:cBhvr>
                                    </p:animEffect>
                                    <p:anim calcmode="lin" valueType="num">
                                      <p:cBhvr>
                                        <p:cTn id="53"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60000"/>
              <a:lumOff val="40000"/>
            </a:schemeClr>
          </a:solidFill>
        </p:spPr>
        <p:txBody>
          <a:bodyPr>
            <a:normAutofit fontScale="77500" lnSpcReduction="20000"/>
          </a:bodyPr>
          <a:lstStyle/>
          <a:p>
            <a:pPr marL="0" indent="0">
              <a:buNone/>
            </a:pPr>
            <a:r>
              <a:rPr lang="es-CO" dirty="0"/>
              <a:t>Cuanto más se aprende acerca de las bacterias en su tracto digestivo, más se descubre lo vital que es para mantener una salud óptima. De hecho, según los científicos, hay 500 especies de bacterias en su intestino. En promedio, y aunque usted no lo crea, tiene un enorme peso total de alrededor de tres libras.</a:t>
            </a:r>
          </a:p>
          <a:p>
            <a:pPr marL="400050" lvl="1" indent="0">
              <a:buNone/>
            </a:pPr>
            <a:r>
              <a:rPr lang="es-CO" b="1" dirty="0" smtClean="0">
                <a:solidFill>
                  <a:srgbClr val="FF0000"/>
                </a:solidFill>
              </a:rPr>
              <a:t>Este </a:t>
            </a:r>
            <a:r>
              <a:rPr lang="es-CO" b="1" dirty="0">
                <a:solidFill>
                  <a:srgbClr val="FF0000"/>
                </a:solidFill>
              </a:rPr>
              <a:t>regimiento de bacterias ayuda a digerir los alimentos que se consume. Ellos regulan sus hormonas, ayuda a eliminar toxinas de su cuerpo e incluso producen vitaminas y otros nutrientes que apoyan al sistema inmune manteniéndolo fuerte y saludable. Si este equilibrio de bacterias no </a:t>
            </a:r>
            <a:r>
              <a:rPr lang="es-CO" b="1" dirty="0" smtClean="0">
                <a:solidFill>
                  <a:srgbClr val="FF0000"/>
                </a:solidFill>
              </a:rPr>
              <a:t>se </a:t>
            </a:r>
            <a:r>
              <a:rPr lang="es-CO" b="1" dirty="0">
                <a:solidFill>
                  <a:srgbClr val="FF0000"/>
                </a:solidFill>
              </a:rPr>
              <a:t>desbalancea, lo que significa que hay mas bacteria mala que buena, entonces esto puede causar graves problemas de salud.</a:t>
            </a:r>
          </a:p>
          <a:p>
            <a:pPr marL="0" indent="0">
              <a:buNone/>
            </a:pPr>
            <a:r>
              <a:rPr lang="es-CO" dirty="0" smtClean="0"/>
              <a:t>Lo </a:t>
            </a:r>
            <a:r>
              <a:rPr lang="es-CO" dirty="0"/>
              <a:t>más probable es que usted también ha sufrido de la pelea ocasional de estas molestias digestivas. Es posible que haya sido diagnosticado con el síndrome de intestino irritable, reflujo ácido, o incluso colitis de Crohn. Querido amigo, no estás solo – más de 100 millones en Estados Unidos tienen problemas digestivos</a:t>
            </a:r>
            <a:r>
              <a:rPr lang="es-CO" dirty="0" smtClean="0"/>
              <a:t>.</a:t>
            </a:r>
            <a:endParaRPr lang="es-CO" dirty="0"/>
          </a:p>
        </p:txBody>
      </p:sp>
    </p:spTree>
    <p:extLst>
      <p:ext uri="{BB962C8B-B14F-4D97-AF65-F5344CB8AC3E}">
        <p14:creationId xmlns:p14="http://schemas.microsoft.com/office/powerpoint/2010/main" val="325733641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70000" lnSpcReduction="20000"/>
          </a:bodyPr>
          <a:lstStyle/>
          <a:p>
            <a:pPr marL="0" indent="0">
              <a:buNone/>
            </a:pPr>
            <a:r>
              <a:rPr lang="es-CO" dirty="0"/>
              <a:t>De hecho, hay más de 200 remedios para los trastornos digestivos en el </a:t>
            </a:r>
            <a:r>
              <a:rPr lang="es-CO" dirty="0" smtClean="0"/>
              <a:t>mercado </a:t>
            </a:r>
            <a:r>
              <a:rPr lang="es-CO" dirty="0"/>
              <a:t>(OTC). Desafortunadamente, muchos de estos remedios causan más problemas de los que deberían resolver. Pueden interferir con el buen funcionamiento del sistema digestivo y empeorar el problema o crear algunos nuevos.</a:t>
            </a:r>
          </a:p>
          <a:p>
            <a:endParaRPr lang="es-CO" dirty="0"/>
          </a:p>
          <a:p>
            <a:pPr marL="0" indent="0">
              <a:buNone/>
            </a:pPr>
            <a:r>
              <a:rPr lang="es-CO" dirty="0"/>
              <a:t>Adoptar medidas para lograr una buena salud intestinal ayuda a prevenir o reducir el riesgo de desarrollar problemas gastrointestinales o enfermedades. Sin embargo, antes de que pueda lograr una buena salud intestinal, es importante tener una comprensión básica de cómo funciona tu sistema digestivo.</a:t>
            </a:r>
          </a:p>
          <a:p>
            <a:endParaRPr lang="es-CO" dirty="0"/>
          </a:p>
          <a:p>
            <a:pPr marL="0" indent="0">
              <a:buNone/>
            </a:pPr>
            <a:r>
              <a:rPr lang="es-CO" sz="4600" b="1" u="sng" dirty="0"/>
              <a:t>Cómo funciona nuestro sistema digestivo</a:t>
            </a:r>
          </a:p>
          <a:p>
            <a:endParaRPr lang="es-CO" sz="3400" dirty="0" smtClean="0"/>
          </a:p>
          <a:p>
            <a:r>
              <a:rPr lang="es-CO" sz="3400" dirty="0" smtClean="0"/>
              <a:t>El </a:t>
            </a:r>
            <a:r>
              <a:rPr lang="es-CO" sz="3400" dirty="0"/>
              <a:t>sistema digestivo tiene una serie de partes. Además de los órganos adjuntos como la vesícula biliar y el hígado que tiene el estómago, el intestino delgado, el intestino grueso y el páncreas. </a:t>
            </a:r>
            <a:r>
              <a:rPr lang="es-CO" sz="3400" dirty="0">
                <a:solidFill>
                  <a:srgbClr val="FF0000"/>
                </a:solidFill>
              </a:rPr>
              <a:t>Cada parte de la ruta, desde la boca hasta el colon, es responsable del proceso digestivo. Y es un proceso complicado.</a:t>
            </a:r>
          </a:p>
        </p:txBody>
      </p:sp>
    </p:spTree>
    <p:extLst>
      <p:ext uri="{BB962C8B-B14F-4D97-AF65-F5344CB8AC3E}">
        <p14:creationId xmlns:p14="http://schemas.microsoft.com/office/powerpoint/2010/main" val="405982884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ipe(down)">
                                      <p:cBhvr>
                                        <p:cTn id="23" dur="580">
                                          <p:stCondLst>
                                            <p:cond delay="0"/>
                                          </p:stCondLst>
                                        </p:cTn>
                                        <p:tgtEl>
                                          <p:spTgt spid="3">
                                            <p:txEl>
                                              <p:pRg st="6" end="6"/>
                                            </p:txEl>
                                          </p:spTgt>
                                        </p:tgtEl>
                                      </p:cBhvr>
                                    </p:animEffect>
                                    <p:anim calcmode="lin" valueType="num">
                                      <p:cBhvr>
                                        <p:cTn id="2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6" end="6"/>
                                            </p:txEl>
                                          </p:spTgt>
                                        </p:tgtEl>
                                      </p:cBhvr>
                                      <p:to x="100000" y="60000"/>
                                    </p:animScale>
                                    <p:animScale>
                                      <p:cBhvr>
                                        <p:cTn id="30" dur="166" decel="50000">
                                          <p:stCondLst>
                                            <p:cond delay="676"/>
                                          </p:stCondLst>
                                        </p:cTn>
                                        <p:tgtEl>
                                          <p:spTgt spid="3">
                                            <p:txEl>
                                              <p:pRg st="6" end="6"/>
                                            </p:txEl>
                                          </p:spTgt>
                                        </p:tgtEl>
                                      </p:cBhvr>
                                      <p:to x="100000" y="100000"/>
                                    </p:animScale>
                                    <p:animScale>
                                      <p:cBhvr>
                                        <p:cTn id="31" dur="26">
                                          <p:stCondLst>
                                            <p:cond delay="1312"/>
                                          </p:stCondLst>
                                        </p:cTn>
                                        <p:tgtEl>
                                          <p:spTgt spid="3">
                                            <p:txEl>
                                              <p:pRg st="6" end="6"/>
                                            </p:txEl>
                                          </p:spTgt>
                                        </p:tgtEl>
                                      </p:cBhvr>
                                      <p:to x="100000" y="80000"/>
                                    </p:animScale>
                                    <p:animScale>
                                      <p:cBhvr>
                                        <p:cTn id="32" dur="166" decel="50000">
                                          <p:stCondLst>
                                            <p:cond delay="1338"/>
                                          </p:stCondLst>
                                        </p:cTn>
                                        <p:tgtEl>
                                          <p:spTgt spid="3">
                                            <p:txEl>
                                              <p:pRg st="6" end="6"/>
                                            </p:txEl>
                                          </p:spTgt>
                                        </p:tgtEl>
                                      </p:cBhvr>
                                      <p:to x="100000" y="100000"/>
                                    </p:animScale>
                                    <p:animScale>
                                      <p:cBhvr>
                                        <p:cTn id="33" dur="26">
                                          <p:stCondLst>
                                            <p:cond delay="1642"/>
                                          </p:stCondLst>
                                        </p:cTn>
                                        <p:tgtEl>
                                          <p:spTgt spid="3">
                                            <p:txEl>
                                              <p:pRg st="6" end="6"/>
                                            </p:txEl>
                                          </p:spTgt>
                                        </p:tgtEl>
                                      </p:cBhvr>
                                      <p:to x="100000" y="90000"/>
                                    </p:animScale>
                                    <p:animScale>
                                      <p:cBhvr>
                                        <p:cTn id="34" dur="166" decel="50000">
                                          <p:stCondLst>
                                            <p:cond delay="1668"/>
                                          </p:stCondLst>
                                        </p:cTn>
                                        <p:tgtEl>
                                          <p:spTgt spid="3">
                                            <p:txEl>
                                              <p:pRg st="6" end="6"/>
                                            </p:txEl>
                                          </p:spTgt>
                                        </p:tgtEl>
                                      </p:cBhvr>
                                      <p:to x="100000" y="100000"/>
                                    </p:animScale>
                                    <p:animScale>
                                      <p:cBhvr>
                                        <p:cTn id="35" dur="26">
                                          <p:stCondLst>
                                            <p:cond delay="1808"/>
                                          </p:stCondLst>
                                        </p:cTn>
                                        <p:tgtEl>
                                          <p:spTgt spid="3">
                                            <p:txEl>
                                              <p:pRg st="6" end="6"/>
                                            </p:txEl>
                                          </p:spTgt>
                                        </p:tgtEl>
                                      </p:cBhvr>
                                      <p:to x="100000" y="95000"/>
                                    </p:animScale>
                                    <p:animScale>
                                      <p:cBhvr>
                                        <p:cTn id="36"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507288" cy="6264696"/>
          </a:xfrm>
        </p:spPr>
        <p:txBody>
          <a:bodyPr>
            <a:normAutofit fontScale="70000" lnSpcReduction="20000"/>
          </a:bodyPr>
          <a:lstStyle/>
          <a:p>
            <a:pPr marL="0" indent="0">
              <a:buNone/>
            </a:pPr>
            <a:r>
              <a:rPr lang="es-CO" dirty="0"/>
              <a:t>Nuestro cuerpo necesita agregar líquido y enzimas para descomponer los alimentos y extraer los nutrientes. Se añade constantemente el fluido y se retira del sistema para facilitar los procesos. Las bacterias, la bilis y el agua son todos los actores en este proceso digestivo, como son las enzimas. </a:t>
            </a:r>
            <a:r>
              <a:rPr lang="es-CO" dirty="0">
                <a:solidFill>
                  <a:srgbClr val="FF0000"/>
                </a:solidFill>
              </a:rPr>
              <a:t>Si alguno de estos elementos está fuera de equilibrio, la digestión se ve afectada. Las bacterias pueden crecer fuera de control, y pueden morir. Sus enzimas pueden ser deficientes.</a:t>
            </a:r>
          </a:p>
          <a:p>
            <a:endParaRPr lang="es-CO" dirty="0">
              <a:solidFill>
                <a:srgbClr val="FF0000"/>
              </a:solidFill>
            </a:endParaRPr>
          </a:p>
          <a:p>
            <a:r>
              <a:rPr lang="es-CO" dirty="0"/>
              <a:t>Podríamos tener demasiado líquido o no el suficiente. El balance hídrico es a menudo la diferencia entre absorción y diarrea o estreñimiento, mala absorción. Así que el balance de líquidos es importante para el buen funcionamiento. </a:t>
            </a:r>
            <a:r>
              <a:rPr lang="es-CO" dirty="0">
                <a:solidFill>
                  <a:srgbClr val="FF0000"/>
                </a:solidFill>
              </a:rPr>
              <a:t>Asique no olvides lo que pones en tu estómago puede tener un efecto sobre el equilibrio de los líquidos.</a:t>
            </a:r>
          </a:p>
          <a:p>
            <a:endParaRPr lang="es-CO" dirty="0"/>
          </a:p>
          <a:p>
            <a:pPr marL="0" indent="0">
              <a:buNone/>
            </a:pPr>
            <a:r>
              <a:rPr lang="es-CO" sz="3400" b="1" dirty="0">
                <a:solidFill>
                  <a:srgbClr val="0070C0"/>
                </a:solidFill>
              </a:rPr>
              <a:t>Veamos un ejemplo, si comes constantemente alimentos salados entonces tu cuerpo tiene que sacar líquido de las células para ayudar a equilibrar la digestión en el intestino. Esto puede causar deshidratación y en última instancia puede conducir a problemas digestivos y estreñimiento.</a:t>
            </a:r>
          </a:p>
        </p:txBody>
      </p:sp>
    </p:spTree>
    <p:extLst>
      <p:ext uri="{BB962C8B-B14F-4D97-AF65-F5344CB8AC3E}">
        <p14:creationId xmlns:p14="http://schemas.microsoft.com/office/powerpoint/2010/main" val="5865042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arn(inVertic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507288" cy="6480720"/>
          </a:xfrm>
        </p:spPr>
        <p:txBody>
          <a:bodyPr>
            <a:normAutofit fontScale="62500" lnSpcReduction="20000"/>
          </a:bodyPr>
          <a:lstStyle/>
          <a:p>
            <a:pPr marL="0" indent="0">
              <a:buNone/>
            </a:pPr>
            <a:r>
              <a:rPr lang="es-CO" sz="4000" dirty="0" smtClean="0"/>
              <a:t>Consumir </a:t>
            </a:r>
            <a:r>
              <a:rPr lang="es-CO" sz="4000" dirty="0"/>
              <a:t>una dieta baja en fibra y alta en grasa puede causar problemas también. La fibra empuja esencialmente material a través del intestino. Si los residuos se atascan en el sistema digestivo esto puede dañar el revestimiento interno de los intestinos. Esto no sólo causa dolor y malestar, sino que también puede provocar una respuesta inmune y de sensibilidad a los alimentos. La diverticulitis es un ejemplo de las partículas de comida que quedan atrapadas en el revestimiento de los intestinos causando dolor y daño severo.</a:t>
            </a:r>
          </a:p>
          <a:p>
            <a:endParaRPr lang="es-CO" sz="4000" dirty="0"/>
          </a:p>
          <a:p>
            <a:r>
              <a:rPr lang="es-CO" sz="4000" dirty="0"/>
              <a:t>El intestino tiene una gran cantidad de tareas por hacer y cada tarea es responsable de mantenernos saludable. Cuándo tenemos un intestino saludable, somos capaces de manejar los retos que llegan a nuestro camino ya que nos enfermaremos menos. Debido a que nuestra salud intestinal es muy importante, el resto de este informe está dedicado a proveerte los pasos necesarios para mantenerlos fuertes y saludables</a:t>
            </a:r>
            <a:r>
              <a:rPr lang="es-CO" sz="4000" dirty="0" smtClean="0"/>
              <a:t>. </a:t>
            </a:r>
          </a:p>
          <a:p>
            <a:r>
              <a:rPr lang="es-CO" sz="4000" dirty="0" smtClean="0"/>
              <a:t>Para limpiar el intestino y el colon de los residuos, toma un vaso de agua tibia con fugo de limón al acostarte y en ayunas.</a:t>
            </a:r>
            <a:endParaRPr lang="es-CO" sz="4000" dirty="0"/>
          </a:p>
          <a:p>
            <a:endParaRPr lang="es-CO" dirty="0"/>
          </a:p>
          <a:p>
            <a:endParaRPr lang="es-CO" dirty="0"/>
          </a:p>
        </p:txBody>
      </p:sp>
    </p:spTree>
    <p:extLst>
      <p:ext uri="{BB962C8B-B14F-4D97-AF65-F5344CB8AC3E}">
        <p14:creationId xmlns:p14="http://schemas.microsoft.com/office/powerpoint/2010/main" val="30062301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p:spPr>
        <p:txBody>
          <a:bodyPr>
            <a:normAutofit fontScale="90000"/>
          </a:bodyPr>
          <a:lstStyle/>
          <a:p>
            <a:r>
              <a:rPr lang="es-CO" b="1" dirty="0" smtClean="0">
                <a:latin typeface="Agency FB" pitchFamily="34" charset="0"/>
              </a:rPr>
              <a:t>4 </a:t>
            </a:r>
            <a:r>
              <a:rPr lang="es-CO" b="1" dirty="0">
                <a:latin typeface="Agency FB" pitchFamily="34" charset="0"/>
              </a:rPr>
              <a:t>Pasos Más Para Una Transición a la Dieta </a:t>
            </a:r>
            <a:r>
              <a:rPr lang="es-CO" b="1" dirty="0" smtClean="0">
                <a:latin typeface="Agency FB" pitchFamily="34" charset="0"/>
              </a:rPr>
              <a:t>Natural</a:t>
            </a:r>
            <a:endParaRPr lang="es-CO" b="1" dirty="0">
              <a:latin typeface="Agency FB" pitchFamily="34" charset="0"/>
            </a:endParaRPr>
          </a:p>
        </p:txBody>
      </p:sp>
      <p:sp>
        <p:nvSpPr>
          <p:cNvPr id="3" name="2 Marcador de contenido"/>
          <p:cNvSpPr>
            <a:spLocks noGrp="1"/>
          </p:cNvSpPr>
          <p:nvPr>
            <p:ph idx="1"/>
          </p:nvPr>
        </p:nvSpPr>
        <p:spPr>
          <a:xfrm>
            <a:off x="457200" y="1600200"/>
            <a:ext cx="6347048" cy="2404864"/>
          </a:xfrm>
        </p:spPr>
        <p:txBody>
          <a:bodyPr>
            <a:normAutofit fontScale="85000" lnSpcReduction="10000"/>
          </a:bodyPr>
          <a:lstStyle/>
          <a:p>
            <a:pPr marL="0" indent="0">
              <a:buNone/>
            </a:pPr>
            <a:r>
              <a:rPr lang="es-CO" dirty="0" smtClean="0"/>
              <a:t>Los 4 pasos para una dieta natural son:</a:t>
            </a:r>
            <a:endParaRPr lang="es-CO" dirty="0"/>
          </a:p>
          <a:p>
            <a:pPr marL="0" indent="0">
              <a:buNone/>
            </a:pPr>
            <a:r>
              <a:rPr lang="es-CO" sz="4300" b="1" dirty="0" smtClean="0"/>
              <a:t>1</a:t>
            </a:r>
            <a:r>
              <a:rPr lang="es-CO" dirty="0" smtClean="0"/>
              <a:t>. </a:t>
            </a:r>
            <a:r>
              <a:rPr lang="es-CO" b="1" u="sng" dirty="0" smtClean="0"/>
              <a:t>Renuncia </a:t>
            </a:r>
            <a:r>
              <a:rPr lang="es-CO" b="1" u="sng" dirty="0"/>
              <a:t>a la </a:t>
            </a:r>
            <a:r>
              <a:rPr lang="es-CO" b="1" u="sng" dirty="0" smtClean="0"/>
              <a:t>Cafeína, ¡Completamente!</a:t>
            </a:r>
            <a:endParaRPr lang="es-CO" b="1" u="sng" dirty="0"/>
          </a:p>
          <a:p>
            <a:pPr marL="400050" lvl="1" indent="0">
              <a:buNone/>
            </a:pPr>
            <a:r>
              <a:rPr lang="es-CO" dirty="0"/>
              <a:t>Muchas personas que por otra parte llevan un estilo de vida saludable </a:t>
            </a:r>
            <a:r>
              <a:rPr lang="es-CO" dirty="0">
                <a:solidFill>
                  <a:srgbClr val="FF0000"/>
                </a:solidFill>
              </a:rPr>
              <a:t>todavía toman algún tipo de bebida con cafeína</a:t>
            </a:r>
            <a:r>
              <a:rPr lang="es-CO" dirty="0"/>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360" y="2157413"/>
            <a:ext cx="1123950" cy="1343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0334" y="2172127"/>
            <a:ext cx="962025" cy="1343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77083" y="4005064"/>
            <a:ext cx="8280920" cy="2677656"/>
          </a:xfrm>
          <a:prstGeom prst="rect">
            <a:avLst/>
          </a:prstGeom>
        </p:spPr>
        <p:txBody>
          <a:bodyPr wrap="square">
            <a:spAutoFit/>
          </a:bodyPr>
          <a:lstStyle/>
          <a:p>
            <a:r>
              <a:rPr lang="es-CO" sz="2800" dirty="0"/>
              <a:t>La cafeína, y especialmente del café, es una adicción física y emocional que es la causa de muchos, muchos, muchos problemas de salud. Aunque sólo sea una pequeña taza de café al día ésta puede ser la causa de muchos de nuestros dolores y molestias diarias, sin tener en cuenta las consecuencias a largo plazo.</a:t>
            </a:r>
          </a:p>
        </p:txBody>
      </p:sp>
    </p:spTree>
    <p:extLst>
      <p:ext uri="{BB962C8B-B14F-4D97-AF65-F5344CB8AC3E}">
        <p14:creationId xmlns:p14="http://schemas.microsoft.com/office/powerpoint/2010/main" val="38494547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par>
                                <p:cTn id="39" presetID="26" presetClass="entr" presetSubtype="0" fill="hold" grpId="0" nodeType="with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Effect transition="in" filter="wipe(down)">
                                      <p:cBhvr>
                                        <p:cTn id="41" dur="580">
                                          <p:stCondLst>
                                            <p:cond delay="0"/>
                                          </p:stCondLst>
                                        </p:cTn>
                                        <p:tgtEl>
                                          <p:spTgt spid="3">
                                            <p:txEl>
                                              <p:pRg st="2" end="2"/>
                                            </p:txEl>
                                          </p:spTgt>
                                        </p:tgtEl>
                                      </p:cBhvr>
                                    </p:animEffect>
                                    <p:anim calcmode="lin" valueType="num">
                                      <p:cBhvr>
                                        <p:cTn id="4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xEl>
                                              <p:pRg st="2" end="2"/>
                                            </p:txEl>
                                          </p:spTgt>
                                        </p:tgtEl>
                                      </p:cBhvr>
                                      <p:to x="100000" y="60000"/>
                                    </p:animScale>
                                    <p:animScale>
                                      <p:cBhvr>
                                        <p:cTn id="48" dur="166" decel="50000">
                                          <p:stCondLst>
                                            <p:cond delay="676"/>
                                          </p:stCondLst>
                                        </p:cTn>
                                        <p:tgtEl>
                                          <p:spTgt spid="3">
                                            <p:txEl>
                                              <p:pRg st="2" end="2"/>
                                            </p:txEl>
                                          </p:spTgt>
                                        </p:tgtEl>
                                      </p:cBhvr>
                                      <p:to x="100000" y="100000"/>
                                    </p:animScale>
                                    <p:animScale>
                                      <p:cBhvr>
                                        <p:cTn id="49" dur="26">
                                          <p:stCondLst>
                                            <p:cond delay="1312"/>
                                          </p:stCondLst>
                                        </p:cTn>
                                        <p:tgtEl>
                                          <p:spTgt spid="3">
                                            <p:txEl>
                                              <p:pRg st="2" end="2"/>
                                            </p:txEl>
                                          </p:spTgt>
                                        </p:tgtEl>
                                      </p:cBhvr>
                                      <p:to x="100000" y="80000"/>
                                    </p:animScale>
                                    <p:animScale>
                                      <p:cBhvr>
                                        <p:cTn id="50" dur="166" decel="50000">
                                          <p:stCondLst>
                                            <p:cond delay="1338"/>
                                          </p:stCondLst>
                                        </p:cTn>
                                        <p:tgtEl>
                                          <p:spTgt spid="3">
                                            <p:txEl>
                                              <p:pRg st="2" end="2"/>
                                            </p:txEl>
                                          </p:spTgt>
                                        </p:tgtEl>
                                      </p:cBhvr>
                                      <p:to x="100000" y="100000"/>
                                    </p:animScale>
                                    <p:animScale>
                                      <p:cBhvr>
                                        <p:cTn id="51" dur="26">
                                          <p:stCondLst>
                                            <p:cond delay="1642"/>
                                          </p:stCondLst>
                                        </p:cTn>
                                        <p:tgtEl>
                                          <p:spTgt spid="3">
                                            <p:txEl>
                                              <p:pRg st="2" end="2"/>
                                            </p:txEl>
                                          </p:spTgt>
                                        </p:tgtEl>
                                      </p:cBhvr>
                                      <p:to x="100000" y="90000"/>
                                    </p:animScale>
                                    <p:animScale>
                                      <p:cBhvr>
                                        <p:cTn id="52" dur="166" decel="50000">
                                          <p:stCondLst>
                                            <p:cond delay="1668"/>
                                          </p:stCondLst>
                                        </p:cTn>
                                        <p:tgtEl>
                                          <p:spTgt spid="3">
                                            <p:txEl>
                                              <p:pRg st="2" end="2"/>
                                            </p:txEl>
                                          </p:spTgt>
                                        </p:tgtEl>
                                      </p:cBhvr>
                                      <p:to x="100000" y="100000"/>
                                    </p:animScale>
                                    <p:animScale>
                                      <p:cBhvr>
                                        <p:cTn id="53" dur="26">
                                          <p:stCondLst>
                                            <p:cond delay="1808"/>
                                          </p:stCondLst>
                                        </p:cTn>
                                        <p:tgtEl>
                                          <p:spTgt spid="3">
                                            <p:txEl>
                                              <p:pRg st="2" end="2"/>
                                            </p:txEl>
                                          </p:spTgt>
                                        </p:tgtEl>
                                      </p:cBhvr>
                                      <p:to x="100000" y="95000"/>
                                    </p:animScale>
                                    <p:animScale>
                                      <p:cBhvr>
                                        <p:cTn id="54" dur="166" decel="50000">
                                          <p:stCondLst>
                                            <p:cond delay="1834"/>
                                          </p:stCondLst>
                                        </p:cTn>
                                        <p:tgtEl>
                                          <p:spTgt spid="3">
                                            <p:txEl>
                                              <p:pRg st="2" end="2"/>
                                            </p:txEl>
                                          </p:spTgt>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2050"/>
                                        </p:tgtEl>
                                        <p:attrNameLst>
                                          <p:attrName>style.visibility</p:attrName>
                                        </p:attrNameLst>
                                      </p:cBhvr>
                                      <p:to>
                                        <p:strVal val="visible"/>
                                      </p:to>
                                    </p:set>
                                    <p:animEffect transition="in" filter="wipe(down)">
                                      <p:cBhvr>
                                        <p:cTn id="57" dur="580">
                                          <p:stCondLst>
                                            <p:cond delay="0"/>
                                          </p:stCondLst>
                                        </p:cTn>
                                        <p:tgtEl>
                                          <p:spTgt spid="2050"/>
                                        </p:tgtEl>
                                      </p:cBhvr>
                                    </p:animEffect>
                                    <p:anim calcmode="lin" valueType="num">
                                      <p:cBhvr>
                                        <p:cTn id="5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63" dur="26">
                                          <p:stCondLst>
                                            <p:cond delay="650"/>
                                          </p:stCondLst>
                                        </p:cTn>
                                        <p:tgtEl>
                                          <p:spTgt spid="2050"/>
                                        </p:tgtEl>
                                      </p:cBhvr>
                                      <p:to x="100000" y="60000"/>
                                    </p:animScale>
                                    <p:animScale>
                                      <p:cBhvr>
                                        <p:cTn id="64" dur="166" decel="50000">
                                          <p:stCondLst>
                                            <p:cond delay="676"/>
                                          </p:stCondLst>
                                        </p:cTn>
                                        <p:tgtEl>
                                          <p:spTgt spid="2050"/>
                                        </p:tgtEl>
                                      </p:cBhvr>
                                      <p:to x="100000" y="100000"/>
                                    </p:animScale>
                                    <p:animScale>
                                      <p:cBhvr>
                                        <p:cTn id="65" dur="26">
                                          <p:stCondLst>
                                            <p:cond delay="1312"/>
                                          </p:stCondLst>
                                        </p:cTn>
                                        <p:tgtEl>
                                          <p:spTgt spid="2050"/>
                                        </p:tgtEl>
                                      </p:cBhvr>
                                      <p:to x="100000" y="80000"/>
                                    </p:animScale>
                                    <p:animScale>
                                      <p:cBhvr>
                                        <p:cTn id="66" dur="166" decel="50000">
                                          <p:stCondLst>
                                            <p:cond delay="1338"/>
                                          </p:stCondLst>
                                        </p:cTn>
                                        <p:tgtEl>
                                          <p:spTgt spid="2050"/>
                                        </p:tgtEl>
                                      </p:cBhvr>
                                      <p:to x="100000" y="100000"/>
                                    </p:animScale>
                                    <p:animScale>
                                      <p:cBhvr>
                                        <p:cTn id="67" dur="26">
                                          <p:stCondLst>
                                            <p:cond delay="1642"/>
                                          </p:stCondLst>
                                        </p:cTn>
                                        <p:tgtEl>
                                          <p:spTgt spid="2050"/>
                                        </p:tgtEl>
                                      </p:cBhvr>
                                      <p:to x="100000" y="90000"/>
                                    </p:animScale>
                                    <p:animScale>
                                      <p:cBhvr>
                                        <p:cTn id="68" dur="166" decel="50000">
                                          <p:stCondLst>
                                            <p:cond delay="1668"/>
                                          </p:stCondLst>
                                        </p:cTn>
                                        <p:tgtEl>
                                          <p:spTgt spid="2050"/>
                                        </p:tgtEl>
                                      </p:cBhvr>
                                      <p:to x="100000" y="100000"/>
                                    </p:animScale>
                                    <p:animScale>
                                      <p:cBhvr>
                                        <p:cTn id="69" dur="26">
                                          <p:stCondLst>
                                            <p:cond delay="1808"/>
                                          </p:stCondLst>
                                        </p:cTn>
                                        <p:tgtEl>
                                          <p:spTgt spid="2050"/>
                                        </p:tgtEl>
                                      </p:cBhvr>
                                      <p:to x="100000" y="95000"/>
                                    </p:animScale>
                                    <p:animScale>
                                      <p:cBhvr>
                                        <p:cTn id="70" dur="166" decel="50000">
                                          <p:stCondLst>
                                            <p:cond delay="1834"/>
                                          </p:stCondLst>
                                        </p:cTn>
                                        <p:tgtEl>
                                          <p:spTgt spid="2050"/>
                                        </p:tgtEl>
                                      </p:cBhvr>
                                      <p:to x="100000" y="100000"/>
                                    </p:animScale>
                                  </p:childTnLst>
                                </p:cTn>
                              </p:par>
                              <p:par>
                                <p:cTn id="71" presetID="26" presetClass="entr" presetSubtype="0" fill="hold" nodeType="withEffect">
                                  <p:stCondLst>
                                    <p:cond delay="0"/>
                                  </p:stCondLst>
                                  <p:childTnLst>
                                    <p:set>
                                      <p:cBhvr>
                                        <p:cTn id="72" dur="1" fill="hold">
                                          <p:stCondLst>
                                            <p:cond delay="0"/>
                                          </p:stCondLst>
                                        </p:cTn>
                                        <p:tgtEl>
                                          <p:spTgt spid="2051"/>
                                        </p:tgtEl>
                                        <p:attrNameLst>
                                          <p:attrName>style.visibility</p:attrName>
                                        </p:attrNameLst>
                                      </p:cBhvr>
                                      <p:to>
                                        <p:strVal val="visible"/>
                                      </p:to>
                                    </p:set>
                                    <p:animEffect transition="in" filter="wipe(down)">
                                      <p:cBhvr>
                                        <p:cTn id="73" dur="580">
                                          <p:stCondLst>
                                            <p:cond delay="0"/>
                                          </p:stCondLst>
                                        </p:cTn>
                                        <p:tgtEl>
                                          <p:spTgt spid="2051"/>
                                        </p:tgtEl>
                                      </p:cBhvr>
                                    </p:animEffect>
                                    <p:anim calcmode="lin" valueType="num">
                                      <p:cBhvr>
                                        <p:cTn id="74" dur="1822" tmFilter="0,0; 0.14,0.36; 0.43,0.73; 0.71,0.91; 1.0,1.0">
                                          <p:stCondLst>
                                            <p:cond delay="0"/>
                                          </p:stCondLst>
                                        </p:cTn>
                                        <p:tgtEl>
                                          <p:spTgt spid="2051"/>
                                        </p:tgtEl>
                                        <p:attrNameLst>
                                          <p:attrName>ppt_x</p:attrName>
                                        </p:attrNameLst>
                                      </p:cBhvr>
                                      <p:tavLst>
                                        <p:tav tm="0">
                                          <p:val>
                                            <p:strVal val="#ppt_x-0.25"/>
                                          </p:val>
                                        </p:tav>
                                        <p:tav tm="100000">
                                          <p:val>
                                            <p:strVal val="#ppt_x"/>
                                          </p:val>
                                        </p:tav>
                                      </p:tavLst>
                                    </p:anim>
                                    <p:anim calcmode="lin" valueType="num">
                                      <p:cBhvr>
                                        <p:cTn id="75" dur="664" tmFilter="0.0,0.0; 0.25,0.07; 0.50,0.2; 0.75,0.467; 1.0,1.0">
                                          <p:stCondLst>
                                            <p:cond delay="0"/>
                                          </p:stCondLst>
                                        </p:cTn>
                                        <p:tgtEl>
                                          <p:spTgt spid="2051"/>
                                        </p:tgtEl>
                                        <p:attrNameLst>
                                          <p:attrName>ppt_y</p:attrName>
                                        </p:attrNameLst>
                                      </p:cBhvr>
                                      <p:tavLst>
                                        <p:tav tm="0" fmla="#ppt_y-sin(pi*$)/3">
                                          <p:val>
                                            <p:fltVal val="0.5"/>
                                          </p:val>
                                        </p:tav>
                                        <p:tav tm="100000">
                                          <p:val>
                                            <p:fltVal val="1"/>
                                          </p:val>
                                        </p:tav>
                                      </p:tavLst>
                                    </p:anim>
                                    <p:anim calcmode="lin" valueType="num">
                                      <p:cBhvr>
                                        <p:cTn id="76" dur="664" tmFilter="0, 0; 0.125,0.2665; 0.25,0.4; 0.375,0.465; 0.5,0.5;  0.625,0.535; 0.75,0.6; 0.875,0.7335; 1,1">
                                          <p:stCondLst>
                                            <p:cond delay="664"/>
                                          </p:stCondLst>
                                        </p:cTn>
                                        <p:tgtEl>
                                          <p:spTgt spid="2051"/>
                                        </p:tgtEl>
                                        <p:attrNameLst>
                                          <p:attrName>ppt_y</p:attrName>
                                        </p:attrNameLst>
                                      </p:cBhvr>
                                      <p:tavLst>
                                        <p:tav tm="0" fmla="#ppt_y-sin(pi*$)/9">
                                          <p:val>
                                            <p:fltVal val="0"/>
                                          </p:val>
                                        </p:tav>
                                        <p:tav tm="100000">
                                          <p:val>
                                            <p:fltVal val="1"/>
                                          </p:val>
                                        </p:tav>
                                      </p:tavLst>
                                    </p:anim>
                                    <p:anim calcmode="lin" valueType="num">
                                      <p:cBhvr>
                                        <p:cTn id="77" dur="332" tmFilter="0, 0; 0.125,0.2665; 0.25,0.4; 0.375,0.465; 0.5,0.5;  0.625,0.535; 0.75,0.6; 0.875,0.7335; 1,1">
                                          <p:stCondLst>
                                            <p:cond delay="1324"/>
                                          </p:stCondLst>
                                        </p:cTn>
                                        <p:tgtEl>
                                          <p:spTgt spid="2051"/>
                                        </p:tgtEl>
                                        <p:attrNameLst>
                                          <p:attrName>ppt_y</p:attrName>
                                        </p:attrNameLst>
                                      </p:cBhvr>
                                      <p:tavLst>
                                        <p:tav tm="0" fmla="#ppt_y-sin(pi*$)/27">
                                          <p:val>
                                            <p:fltVal val="0"/>
                                          </p:val>
                                        </p:tav>
                                        <p:tav tm="100000">
                                          <p:val>
                                            <p:fltVal val="1"/>
                                          </p:val>
                                        </p:tav>
                                      </p:tavLst>
                                    </p:anim>
                                    <p:anim calcmode="lin" valueType="num">
                                      <p:cBhvr>
                                        <p:cTn id="78" dur="164" tmFilter="0, 0; 0.125,0.2665; 0.25,0.4; 0.375,0.465; 0.5,0.5;  0.625,0.535; 0.75,0.6; 0.875,0.7335; 1,1">
                                          <p:stCondLst>
                                            <p:cond delay="1656"/>
                                          </p:stCondLst>
                                        </p:cTn>
                                        <p:tgtEl>
                                          <p:spTgt spid="2051"/>
                                        </p:tgtEl>
                                        <p:attrNameLst>
                                          <p:attrName>ppt_y</p:attrName>
                                        </p:attrNameLst>
                                      </p:cBhvr>
                                      <p:tavLst>
                                        <p:tav tm="0" fmla="#ppt_y-sin(pi*$)/81">
                                          <p:val>
                                            <p:fltVal val="0"/>
                                          </p:val>
                                        </p:tav>
                                        <p:tav tm="100000">
                                          <p:val>
                                            <p:fltVal val="1"/>
                                          </p:val>
                                        </p:tav>
                                      </p:tavLst>
                                    </p:anim>
                                    <p:animScale>
                                      <p:cBhvr>
                                        <p:cTn id="79" dur="26">
                                          <p:stCondLst>
                                            <p:cond delay="650"/>
                                          </p:stCondLst>
                                        </p:cTn>
                                        <p:tgtEl>
                                          <p:spTgt spid="2051"/>
                                        </p:tgtEl>
                                      </p:cBhvr>
                                      <p:to x="100000" y="60000"/>
                                    </p:animScale>
                                    <p:animScale>
                                      <p:cBhvr>
                                        <p:cTn id="80" dur="166" decel="50000">
                                          <p:stCondLst>
                                            <p:cond delay="676"/>
                                          </p:stCondLst>
                                        </p:cTn>
                                        <p:tgtEl>
                                          <p:spTgt spid="2051"/>
                                        </p:tgtEl>
                                      </p:cBhvr>
                                      <p:to x="100000" y="100000"/>
                                    </p:animScale>
                                    <p:animScale>
                                      <p:cBhvr>
                                        <p:cTn id="81" dur="26">
                                          <p:stCondLst>
                                            <p:cond delay="1312"/>
                                          </p:stCondLst>
                                        </p:cTn>
                                        <p:tgtEl>
                                          <p:spTgt spid="2051"/>
                                        </p:tgtEl>
                                      </p:cBhvr>
                                      <p:to x="100000" y="80000"/>
                                    </p:animScale>
                                    <p:animScale>
                                      <p:cBhvr>
                                        <p:cTn id="82" dur="166" decel="50000">
                                          <p:stCondLst>
                                            <p:cond delay="1338"/>
                                          </p:stCondLst>
                                        </p:cTn>
                                        <p:tgtEl>
                                          <p:spTgt spid="2051"/>
                                        </p:tgtEl>
                                      </p:cBhvr>
                                      <p:to x="100000" y="100000"/>
                                    </p:animScale>
                                    <p:animScale>
                                      <p:cBhvr>
                                        <p:cTn id="83" dur="26">
                                          <p:stCondLst>
                                            <p:cond delay="1642"/>
                                          </p:stCondLst>
                                        </p:cTn>
                                        <p:tgtEl>
                                          <p:spTgt spid="2051"/>
                                        </p:tgtEl>
                                      </p:cBhvr>
                                      <p:to x="100000" y="90000"/>
                                    </p:animScale>
                                    <p:animScale>
                                      <p:cBhvr>
                                        <p:cTn id="84" dur="166" decel="50000">
                                          <p:stCondLst>
                                            <p:cond delay="1668"/>
                                          </p:stCondLst>
                                        </p:cTn>
                                        <p:tgtEl>
                                          <p:spTgt spid="2051"/>
                                        </p:tgtEl>
                                      </p:cBhvr>
                                      <p:to x="100000" y="100000"/>
                                    </p:animScale>
                                    <p:animScale>
                                      <p:cBhvr>
                                        <p:cTn id="85" dur="26">
                                          <p:stCondLst>
                                            <p:cond delay="1808"/>
                                          </p:stCondLst>
                                        </p:cTn>
                                        <p:tgtEl>
                                          <p:spTgt spid="2051"/>
                                        </p:tgtEl>
                                      </p:cBhvr>
                                      <p:to x="100000" y="95000"/>
                                    </p:animScale>
                                    <p:animScale>
                                      <p:cBhvr>
                                        <p:cTn id="86" dur="166" decel="50000">
                                          <p:stCondLst>
                                            <p:cond delay="1834"/>
                                          </p:stCondLst>
                                        </p:cTn>
                                        <p:tgtEl>
                                          <p:spTgt spid="2051"/>
                                        </p:tgtEl>
                                      </p:cBhvr>
                                      <p:to x="100000" y="100000"/>
                                    </p:animScale>
                                  </p:childTnLst>
                                </p:cTn>
                              </p:par>
                            </p:childTnLst>
                          </p:cTn>
                        </p:par>
                      </p:childTnLst>
                    </p:cTn>
                  </p:par>
                  <p:par>
                    <p:cTn id="87" fill="hold">
                      <p:stCondLst>
                        <p:cond delay="indefinite"/>
                      </p:stCondLst>
                      <p:childTnLst>
                        <p:par>
                          <p:cTn id="88" fill="hold">
                            <p:stCondLst>
                              <p:cond delay="0"/>
                            </p:stCondLst>
                            <p:childTnLst>
                              <p:par>
                                <p:cTn id="89" presetID="31" presetClass="entr" presetSubtype="0" fill="hold" nodeType="clickEffect">
                                  <p:stCondLst>
                                    <p:cond delay="0"/>
                                  </p:stCondLst>
                                  <p:childTnLst>
                                    <p:set>
                                      <p:cBhvr>
                                        <p:cTn id="90" dur="1" fill="hold">
                                          <p:stCondLst>
                                            <p:cond delay="0"/>
                                          </p:stCondLst>
                                        </p:cTn>
                                        <p:tgtEl>
                                          <p:spTgt spid="4">
                                            <p:txEl>
                                              <p:pRg st="0" end="0"/>
                                            </p:txEl>
                                          </p:spTgt>
                                        </p:tgtEl>
                                        <p:attrNameLst>
                                          <p:attrName>style.visibility</p:attrName>
                                        </p:attrNameLst>
                                      </p:cBhvr>
                                      <p:to>
                                        <p:strVal val="visible"/>
                                      </p:to>
                                    </p:set>
                                    <p:anim calcmode="lin" valueType="num">
                                      <p:cBhvr>
                                        <p:cTn id="91"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92"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3"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94"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buNone/>
            </a:pPr>
            <a:r>
              <a:rPr lang="es-CO" sz="3500" b="1" u="sng" dirty="0"/>
              <a:t>Una realidad que se </a:t>
            </a:r>
            <a:r>
              <a:rPr lang="es-CO" sz="3500" b="1" u="sng" dirty="0" smtClean="0"/>
              <a:t>desconoce:</a:t>
            </a:r>
          </a:p>
          <a:p>
            <a:pPr marL="0" indent="0">
              <a:buNone/>
            </a:pPr>
            <a:r>
              <a:rPr lang="es-CO" dirty="0" smtClean="0"/>
              <a:t> </a:t>
            </a:r>
            <a:r>
              <a:rPr lang="es-CO" dirty="0"/>
              <a:t>Actualmente las bebidas gaseosas son incluidas en la dieta de los niños, sin prever los riesgos que esto conlleva.</a:t>
            </a:r>
          </a:p>
          <a:p>
            <a:endParaRPr lang="es-CO" dirty="0"/>
          </a:p>
          <a:p>
            <a:endParaRPr lang="es-CO" dirty="0"/>
          </a:p>
          <a:p>
            <a:r>
              <a:rPr lang="es-CO" b="1" dirty="0">
                <a:solidFill>
                  <a:srgbClr val="FF0000"/>
                </a:solidFill>
              </a:rPr>
              <a:t>Es importante que los consumidores </a:t>
            </a:r>
            <a:r>
              <a:rPr lang="es-CO" b="1" dirty="0" smtClean="0">
                <a:solidFill>
                  <a:srgbClr val="FF0000"/>
                </a:solidFill>
              </a:rPr>
              <a:t>estén </a:t>
            </a:r>
            <a:r>
              <a:rPr lang="es-CO" b="1" dirty="0">
                <a:solidFill>
                  <a:srgbClr val="FF0000"/>
                </a:solidFill>
              </a:rPr>
              <a:t>informados sobre los componentes que poseen las bebidas gaseosas ya que en su mayoría son azúcares. Por lo tanto son una fuente rápida y concentrada de calorías, pero lo que se conoce como calorías vacías, no poseen ningún nutriente que pueda beneficiar al organismo”, asegura la médico pediatra y especialista en nutrición Paola </a:t>
            </a:r>
            <a:r>
              <a:rPr lang="es-CO" b="1" dirty="0" err="1">
                <a:solidFill>
                  <a:srgbClr val="FF0000"/>
                </a:solidFill>
              </a:rPr>
              <a:t>Arrús</a:t>
            </a:r>
            <a:r>
              <a:rPr lang="es-CO" b="1" dirty="0">
                <a:solidFill>
                  <a:srgbClr val="FF0000"/>
                </a:solidFill>
              </a:rPr>
              <a:t> </a:t>
            </a:r>
            <a:r>
              <a:rPr lang="es-CO" b="1" dirty="0" err="1">
                <a:solidFill>
                  <a:srgbClr val="FF0000"/>
                </a:solidFill>
              </a:rPr>
              <a:t>Ackermann</a:t>
            </a:r>
            <a:r>
              <a:rPr lang="es-CO" b="1" dirty="0">
                <a:solidFill>
                  <a:srgbClr val="FF0000"/>
                </a:solidFill>
              </a:rPr>
              <a:t>. </a:t>
            </a:r>
          </a:p>
          <a:p>
            <a:endParaRPr lang="es-CO" dirty="0"/>
          </a:p>
        </p:txBody>
      </p:sp>
    </p:spTree>
    <p:extLst>
      <p:ext uri="{BB962C8B-B14F-4D97-AF65-F5344CB8AC3E}">
        <p14:creationId xmlns:p14="http://schemas.microsoft.com/office/powerpoint/2010/main" val="1741932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10000"/>
          </a:bodyPr>
          <a:lstStyle/>
          <a:p>
            <a:r>
              <a:rPr lang="es-CO" dirty="0"/>
              <a:t>Es por eso que hay una asociación de 35% entre el consumo de gaseosas y la prevalencia de obesidad en niños. </a:t>
            </a:r>
          </a:p>
          <a:p>
            <a:endParaRPr lang="es-CO" dirty="0"/>
          </a:p>
          <a:p>
            <a:pPr marL="0" indent="0">
              <a:buNone/>
            </a:pPr>
            <a:r>
              <a:rPr lang="es-CO" sz="4200" b="1" u="sng" dirty="0"/>
              <a:t>Una realidad que se desconoce:</a:t>
            </a:r>
          </a:p>
          <a:p>
            <a:pPr marL="400050" lvl="1" indent="0">
              <a:buNone/>
            </a:pPr>
            <a:r>
              <a:rPr lang="es-CO" sz="2400" dirty="0"/>
              <a:t>Una botella de 600ml (2 vasos y medio</a:t>
            </a:r>
            <a:r>
              <a:rPr lang="es-CO" dirty="0"/>
              <a:t>) de gaseosa, puede contener </a:t>
            </a:r>
            <a:r>
              <a:rPr lang="es-CO" b="1" dirty="0">
                <a:solidFill>
                  <a:srgbClr val="FF0000"/>
                </a:solidFill>
              </a:rPr>
              <a:t>17 cucharaditas de azúcar lo que equivale a 250 kcal aprox.</a:t>
            </a:r>
          </a:p>
          <a:p>
            <a:endParaRPr lang="es-CO" dirty="0"/>
          </a:p>
          <a:p>
            <a:pPr marL="400050" lvl="1" indent="0">
              <a:buNone/>
            </a:pPr>
            <a:r>
              <a:rPr lang="es-CO" b="1" u="sng" dirty="0" smtClean="0"/>
              <a:t>Carbohidrato </a:t>
            </a:r>
            <a:r>
              <a:rPr lang="es-CO" b="1" u="sng" dirty="0"/>
              <a:t>simple</a:t>
            </a:r>
            <a:r>
              <a:rPr lang="es-CO" dirty="0"/>
              <a:t>: El azúcar es un carbohidrato simple, que a diferencia de los carbohidratos compuestos, los simples se metabolizan rápido en el organismo, aumentando inmediatamente el nivel de glucosa, hecho que origina la liberación de grandes cantidades de insulina en el torrente sanguíneo. </a:t>
            </a:r>
            <a:r>
              <a:rPr lang="es-CO" b="1" dirty="0">
                <a:solidFill>
                  <a:srgbClr val="FF0000"/>
                </a:solidFill>
              </a:rPr>
              <a:t>De esta forma, ocasionan una elevación repentina de los niveles de azúcar sanguíneo</a:t>
            </a:r>
          </a:p>
        </p:txBody>
      </p:sp>
    </p:spTree>
    <p:extLst>
      <p:ext uri="{BB962C8B-B14F-4D97-AF65-F5344CB8AC3E}">
        <p14:creationId xmlns:p14="http://schemas.microsoft.com/office/powerpoint/2010/main" val="47936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3">
              <a:lumMod val="60000"/>
              <a:lumOff val="40000"/>
            </a:schemeClr>
          </a:solidFill>
        </p:spPr>
        <p:txBody>
          <a:bodyPr>
            <a:normAutofit fontScale="92500" lnSpcReduction="10000"/>
          </a:bodyPr>
          <a:lstStyle/>
          <a:p>
            <a:r>
              <a:rPr lang="es-CO" dirty="0" smtClean="0"/>
              <a:t>Los </a:t>
            </a:r>
            <a:r>
              <a:rPr lang="es-CO" dirty="0"/>
              <a:t>carbohidratos simples muy refinados podrían interferir con la absorción de algunas vitaminas en especial las del grupo B.</a:t>
            </a:r>
          </a:p>
          <a:p>
            <a:endParaRPr lang="es-CO" dirty="0"/>
          </a:p>
          <a:p>
            <a:pPr marL="0" indent="0">
              <a:buNone/>
            </a:pPr>
            <a:r>
              <a:rPr lang="es-CO" b="1" u="sng" dirty="0" smtClean="0"/>
              <a:t>Cafeína</a:t>
            </a:r>
            <a:r>
              <a:rPr lang="es-CO" dirty="0"/>
              <a:t>: La mayoría de las bebidas gaseosas contienen un promedio de 45 a 50 mg de cafeína en una botella, equivalente a una taza de café. </a:t>
            </a:r>
            <a:r>
              <a:rPr lang="es-CO" dirty="0">
                <a:solidFill>
                  <a:srgbClr val="FF0000"/>
                </a:solidFill>
              </a:rPr>
              <a:t>La cafeína aumenta la excreción de calcio en la orina y puede causar irritabilidad, insomnio, taquicardia (latido cardiaco acelerado) y dolor de cabeza</a:t>
            </a:r>
            <a:r>
              <a:rPr lang="es-CO" dirty="0"/>
              <a:t>. Las gaseosas light contienen más cafeína. </a:t>
            </a:r>
            <a:r>
              <a:rPr lang="es-CO" dirty="0">
                <a:solidFill>
                  <a:srgbClr val="FF0000"/>
                </a:solidFill>
              </a:rPr>
              <a:t>Debido al contenido de drogas estimulantes como la cafeína, las bebidas gaseosas producen adicción</a:t>
            </a:r>
            <a:r>
              <a:rPr lang="es-CO" dirty="0"/>
              <a:t>.</a:t>
            </a:r>
          </a:p>
          <a:p>
            <a:endParaRPr lang="es-CO" dirty="0"/>
          </a:p>
          <a:p>
            <a:endParaRPr lang="es-CO" dirty="0"/>
          </a:p>
          <a:p>
            <a:endParaRPr lang="es-CO" dirty="0"/>
          </a:p>
        </p:txBody>
      </p:sp>
    </p:spTree>
    <p:extLst>
      <p:ext uri="{BB962C8B-B14F-4D97-AF65-F5344CB8AC3E}">
        <p14:creationId xmlns:p14="http://schemas.microsoft.com/office/powerpoint/2010/main" val="223780033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6779096" cy="3456384"/>
          </a:xfrm>
        </p:spPr>
        <p:txBody>
          <a:bodyPr>
            <a:normAutofit fontScale="85000" lnSpcReduction="10000"/>
          </a:bodyPr>
          <a:lstStyle/>
          <a:p>
            <a:pPr marL="0" indent="0">
              <a:buNone/>
            </a:pPr>
            <a:r>
              <a:rPr lang="es-CO" sz="5200" b="1" dirty="0" smtClean="0"/>
              <a:t>2</a:t>
            </a:r>
            <a:r>
              <a:rPr lang="es-CO" sz="4600" dirty="0" smtClean="0"/>
              <a:t>. </a:t>
            </a:r>
            <a:r>
              <a:rPr lang="es-CO" sz="3300" b="1" u="sng" dirty="0"/>
              <a:t>Come un plato grande de ensalada al día</a:t>
            </a:r>
          </a:p>
          <a:p>
            <a:pPr marL="400050" lvl="1" indent="0">
              <a:buNone/>
            </a:pPr>
            <a:r>
              <a:rPr lang="es-CO" dirty="0"/>
              <a:t>Además de aprender a hacer </a:t>
            </a:r>
            <a:r>
              <a:rPr lang="es-CO" dirty="0" smtClean="0"/>
              <a:t>comidas al vapor </a:t>
            </a:r>
            <a:r>
              <a:rPr lang="es-CO" dirty="0"/>
              <a:t>y batidos de frutas, también puedes incorporar el hábito de comer un plato grande de ensalada una vez al día. Por lo general, el mejor momento para disfrutar de un plato grande de ensalada es por la noche, pero también podría ser al mediodía para principiantes</a:t>
            </a:r>
            <a:r>
              <a:rPr lang="es-CO" dirty="0" smtClean="0"/>
              <a:t>.</a:t>
            </a:r>
            <a:endParaRPr lang="es-CO" dirty="0"/>
          </a:p>
          <a:p>
            <a:endParaRPr lang="es-CO" dirty="0"/>
          </a:p>
        </p:txBody>
      </p:sp>
      <p:sp>
        <p:nvSpPr>
          <p:cNvPr id="4" name="3 Rectángulo"/>
          <p:cNvSpPr/>
          <p:nvPr/>
        </p:nvSpPr>
        <p:spPr>
          <a:xfrm>
            <a:off x="899592" y="3861048"/>
            <a:ext cx="7200800" cy="2677656"/>
          </a:xfrm>
          <a:prstGeom prst="rect">
            <a:avLst/>
          </a:prstGeom>
        </p:spPr>
        <p:txBody>
          <a:bodyPr wrap="square">
            <a:spAutoFit/>
          </a:bodyPr>
          <a:lstStyle/>
          <a:p>
            <a:r>
              <a:rPr lang="es-CO" sz="2400" b="1" dirty="0">
                <a:solidFill>
                  <a:srgbClr val="FF0000"/>
                </a:solidFill>
              </a:rPr>
              <a:t>Un plato grande de ensalada comienza siempre con fruta suficiente para satisfacer tu apetito. Yo no quiero que tengas tu ensalada y luego mires alrededor buscando comer algo más, como una bolsa de nueces. Para evitar esto, come suficiente fruta antes de comer tu ensalada, para que así estés completamente satisfecho.</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1052736"/>
            <a:ext cx="1693540"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935469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fontScale="85000" lnSpcReduction="10000"/>
          </a:bodyPr>
          <a:lstStyle/>
          <a:p>
            <a:pPr marL="0" indent="0">
              <a:buNone/>
            </a:pPr>
            <a:r>
              <a:rPr lang="es-CO" dirty="0"/>
              <a:t>Un gran consejo es preparar suficiente ensalada para varios días. En un recipiente grande de plástico, prepara una ensalada mixta con ingredientes tales como: </a:t>
            </a:r>
            <a:endParaRPr lang="es-CO" dirty="0" smtClean="0"/>
          </a:p>
          <a:p>
            <a:pPr marL="0" indent="0">
              <a:buNone/>
            </a:pPr>
            <a:endParaRPr lang="es-CO" dirty="0" smtClean="0"/>
          </a:p>
          <a:p>
            <a:pPr marL="0" indent="0">
              <a:buNone/>
            </a:pPr>
            <a:r>
              <a:rPr lang="es-CO" dirty="0" smtClean="0">
                <a:solidFill>
                  <a:srgbClr val="FF0000"/>
                </a:solidFill>
              </a:rPr>
              <a:t>lechuga </a:t>
            </a:r>
            <a:r>
              <a:rPr lang="es-CO" dirty="0">
                <a:solidFill>
                  <a:srgbClr val="FF0000"/>
                </a:solidFill>
              </a:rPr>
              <a:t>picada, </a:t>
            </a:r>
            <a:endParaRPr lang="es-CO" dirty="0" smtClean="0">
              <a:solidFill>
                <a:srgbClr val="FF0000"/>
              </a:solidFill>
            </a:endParaRPr>
          </a:p>
          <a:p>
            <a:pPr marL="0" indent="0">
              <a:buNone/>
            </a:pPr>
            <a:r>
              <a:rPr lang="es-CO" dirty="0" smtClean="0">
                <a:solidFill>
                  <a:srgbClr val="FF0000"/>
                </a:solidFill>
              </a:rPr>
              <a:t>zanahoria </a:t>
            </a:r>
            <a:r>
              <a:rPr lang="es-CO" dirty="0">
                <a:solidFill>
                  <a:srgbClr val="FF0000"/>
                </a:solidFill>
              </a:rPr>
              <a:t>rallada y remolacha, </a:t>
            </a:r>
            <a:endParaRPr lang="es-CO" dirty="0" smtClean="0">
              <a:solidFill>
                <a:srgbClr val="FF0000"/>
              </a:solidFill>
            </a:endParaRPr>
          </a:p>
          <a:p>
            <a:pPr marL="0" indent="0">
              <a:buNone/>
            </a:pPr>
            <a:r>
              <a:rPr lang="es-CO" dirty="0" smtClean="0">
                <a:solidFill>
                  <a:srgbClr val="FF0000"/>
                </a:solidFill>
              </a:rPr>
              <a:t>hinojo </a:t>
            </a:r>
            <a:r>
              <a:rPr lang="es-CO" dirty="0">
                <a:solidFill>
                  <a:srgbClr val="FF0000"/>
                </a:solidFill>
              </a:rPr>
              <a:t>picado o rallado, </a:t>
            </a:r>
            <a:endParaRPr lang="es-CO" dirty="0" smtClean="0">
              <a:solidFill>
                <a:srgbClr val="FF0000"/>
              </a:solidFill>
            </a:endParaRPr>
          </a:p>
          <a:p>
            <a:pPr marL="0" indent="0">
              <a:buNone/>
            </a:pPr>
            <a:r>
              <a:rPr lang="es-CO" dirty="0" smtClean="0">
                <a:solidFill>
                  <a:srgbClr val="FF0000"/>
                </a:solidFill>
              </a:rPr>
              <a:t>calabacín</a:t>
            </a:r>
            <a:r>
              <a:rPr lang="es-CO" dirty="0">
                <a:solidFill>
                  <a:srgbClr val="FF0000"/>
                </a:solidFill>
              </a:rPr>
              <a:t>, </a:t>
            </a:r>
            <a:endParaRPr lang="es-CO" dirty="0" smtClean="0">
              <a:solidFill>
                <a:srgbClr val="FF0000"/>
              </a:solidFill>
            </a:endParaRPr>
          </a:p>
          <a:p>
            <a:pPr marL="0" indent="0">
              <a:buNone/>
            </a:pPr>
            <a:r>
              <a:rPr lang="es-CO" dirty="0" smtClean="0">
                <a:solidFill>
                  <a:srgbClr val="FF0000"/>
                </a:solidFill>
              </a:rPr>
              <a:t>espinacas</a:t>
            </a:r>
            <a:r>
              <a:rPr lang="es-CO" dirty="0">
                <a:solidFill>
                  <a:srgbClr val="FF0000"/>
                </a:solidFill>
              </a:rPr>
              <a:t>, etc. </a:t>
            </a:r>
            <a:endParaRPr lang="es-CO" dirty="0" smtClean="0">
              <a:solidFill>
                <a:srgbClr val="FF0000"/>
              </a:solidFill>
            </a:endParaRPr>
          </a:p>
          <a:p>
            <a:pPr marL="0" indent="0">
              <a:buNone/>
            </a:pPr>
            <a:endParaRPr lang="es-CO" dirty="0" smtClean="0"/>
          </a:p>
          <a:p>
            <a:pPr marL="0" indent="0">
              <a:buNone/>
            </a:pPr>
            <a:r>
              <a:rPr lang="es-CO" dirty="0" smtClean="0"/>
              <a:t>Evita </a:t>
            </a:r>
            <a:r>
              <a:rPr lang="es-CO" dirty="0"/>
              <a:t>los ingredientes húmedos como el tomate. Puedes añadirlos luego, cuando estés listo para servir la ensalada.</a:t>
            </a:r>
          </a:p>
          <a:p>
            <a:endParaRPr lang="es-CO" dirty="0"/>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204864"/>
            <a:ext cx="3168352" cy="23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51638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626968" cy="2304256"/>
          </a:xfrm>
          <a:solidFill>
            <a:schemeClr val="accent3">
              <a:lumMod val="60000"/>
              <a:lumOff val="40000"/>
            </a:schemeClr>
          </a:solidFill>
        </p:spPr>
        <p:txBody>
          <a:bodyPr>
            <a:normAutofit fontScale="92500" lnSpcReduction="10000"/>
          </a:bodyPr>
          <a:lstStyle/>
          <a:p>
            <a:pPr marL="0" indent="0">
              <a:buNone/>
            </a:pPr>
            <a:r>
              <a:rPr lang="es-CO" dirty="0"/>
              <a:t>Los aderezos para ensaladas no tienen por qué ser complicados. </a:t>
            </a:r>
            <a:r>
              <a:rPr lang="es-CO" dirty="0" smtClean="0"/>
              <a:t>Puedes </a:t>
            </a:r>
            <a:r>
              <a:rPr lang="es-CO" dirty="0"/>
              <a:t>preparar aderezos para ensaladas muy sencillas utilizando una licuadora</a:t>
            </a:r>
            <a:r>
              <a:rPr lang="es-CO" dirty="0" smtClean="0"/>
              <a:t>.. </a:t>
            </a:r>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76672"/>
            <a:ext cx="2189212"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403648" y="3861048"/>
            <a:ext cx="5688632" cy="2677656"/>
          </a:xfrm>
          <a:prstGeom prst="rect">
            <a:avLst/>
          </a:prstGeom>
          <a:solidFill>
            <a:schemeClr val="accent3">
              <a:lumMod val="60000"/>
              <a:lumOff val="40000"/>
            </a:schemeClr>
          </a:solidFill>
        </p:spPr>
        <p:txBody>
          <a:bodyPr wrap="square">
            <a:spAutoFit/>
          </a:bodyPr>
          <a:lstStyle/>
          <a:p>
            <a:r>
              <a:rPr lang="es-CO" sz="2800" dirty="0"/>
              <a:t>Por ejemplo, puede que combine unos tomates con pasta de sésamo (u otro mantequilla de nuez) o aguacate. Es muy simple, ¡pero es un grandioso aderezo! Y veras que toda la familia participa</a:t>
            </a:r>
          </a:p>
        </p:txBody>
      </p:sp>
    </p:spTree>
    <p:extLst>
      <p:ext uri="{BB962C8B-B14F-4D97-AF65-F5344CB8AC3E}">
        <p14:creationId xmlns:p14="http://schemas.microsoft.com/office/powerpoint/2010/main" val="2848695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6347048" cy="3456384"/>
          </a:xfrm>
        </p:spPr>
        <p:txBody>
          <a:bodyPr>
            <a:normAutofit fontScale="92500" lnSpcReduction="10000"/>
          </a:bodyPr>
          <a:lstStyle/>
          <a:p>
            <a:pPr marL="0" indent="0">
              <a:buNone/>
            </a:pPr>
            <a:r>
              <a:rPr lang="es-CO" sz="4800" b="1" dirty="0" smtClean="0"/>
              <a:t>3</a:t>
            </a:r>
            <a:r>
              <a:rPr lang="es-CO" dirty="0" smtClean="0"/>
              <a:t>. </a:t>
            </a:r>
            <a:r>
              <a:rPr lang="es-CO" b="1" u="sng" dirty="0"/>
              <a:t>Lee por lo menos un libro sobre la dieta de comida cruda</a:t>
            </a:r>
            <a:r>
              <a:rPr lang="es-CO" sz="2400" dirty="0"/>
              <a:t>.</a:t>
            </a:r>
          </a:p>
          <a:p>
            <a:pPr marL="400050" lvl="1" indent="0">
              <a:buNone/>
            </a:pPr>
            <a:endParaRPr lang="es-CO" dirty="0" smtClean="0"/>
          </a:p>
          <a:p>
            <a:pPr marL="400050" lvl="1" indent="0">
              <a:buNone/>
            </a:pPr>
            <a:r>
              <a:rPr lang="es-CO" dirty="0" smtClean="0"/>
              <a:t>Hoy debido a tanta enfermedad, existe un gran interés en la comida cruda</a:t>
            </a:r>
            <a:r>
              <a:rPr lang="es-CO" dirty="0"/>
              <a:t>, sin embargo, no han leído todos los libros sobre el tema y por lo tanto no tienen idea de cómo hacerla</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980728"/>
            <a:ext cx="1684015"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403648" y="4437112"/>
            <a:ext cx="6120680" cy="1815882"/>
          </a:xfrm>
          <a:prstGeom prst="rect">
            <a:avLst/>
          </a:prstGeom>
        </p:spPr>
        <p:txBody>
          <a:bodyPr wrap="square">
            <a:spAutoFit/>
          </a:bodyPr>
          <a:lstStyle/>
          <a:p>
            <a:r>
              <a:rPr lang="es-CO" sz="2800" dirty="0"/>
              <a:t>Ellos están tratando de sobrevivir con la poca información que poseen, e información gratuita que pueden encontrar en la Internet. </a:t>
            </a:r>
          </a:p>
        </p:txBody>
      </p:sp>
    </p:spTree>
    <p:extLst>
      <p:ext uri="{BB962C8B-B14F-4D97-AF65-F5344CB8AC3E}">
        <p14:creationId xmlns:p14="http://schemas.microsoft.com/office/powerpoint/2010/main" val="14398493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5050904" cy="2592288"/>
          </a:xfrm>
        </p:spPr>
        <p:txBody>
          <a:bodyPr>
            <a:normAutofit fontScale="92500" lnSpcReduction="10000"/>
          </a:bodyPr>
          <a:lstStyle/>
          <a:p>
            <a:pPr marL="0" indent="0">
              <a:buNone/>
            </a:pPr>
            <a:r>
              <a:rPr lang="es-CO" dirty="0" smtClean="0"/>
              <a:t>Si </a:t>
            </a:r>
            <a:r>
              <a:rPr lang="es-CO" dirty="0"/>
              <a:t>eres </a:t>
            </a:r>
            <a:r>
              <a:rPr lang="es-CO" dirty="0" smtClean="0"/>
              <a:t>una persona con poca experiencia en </a:t>
            </a:r>
            <a:r>
              <a:rPr lang="es-CO" dirty="0"/>
              <a:t>la </a:t>
            </a:r>
            <a:r>
              <a:rPr lang="es-CO" dirty="0" smtClean="0"/>
              <a:t>dieta a vapor o </a:t>
            </a:r>
            <a:r>
              <a:rPr lang="es-CO" dirty="0"/>
              <a:t>cruda, necesitas asegurarte de tener acceso a la información de calidad sobre el tema tanto como sea posible.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836712"/>
            <a:ext cx="2880320"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403648" y="4077072"/>
            <a:ext cx="6192688" cy="1384995"/>
          </a:xfrm>
          <a:prstGeom prst="rect">
            <a:avLst/>
          </a:prstGeom>
        </p:spPr>
        <p:txBody>
          <a:bodyPr wrap="square">
            <a:spAutoFit/>
          </a:bodyPr>
          <a:lstStyle/>
          <a:p>
            <a:r>
              <a:rPr lang="es-CO" sz="2800" dirty="0"/>
              <a:t>Recuerda, estamos hablando de un cambio de estilo de vida importante, lo cual te traerá grandes beneficios. </a:t>
            </a:r>
          </a:p>
        </p:txBody>
      </p:sp>
    </p:spTree>
    <p:extLst>
      <p:ext uri="{BB962C8B-B14F-4D97-AF65-F5344CB8AC3E}">
        <p14:creationId xmlns:p14="http://schemas.microsoft.com/office/powerpoint/2010/main" val="25421774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77500" lnSpcReduction="20000"/>
          </a:bodyPr>
          <a:lstStyle/>
          <a:p>
            <a:pPr marL="0" indent="0">
              <a:buNone/>
            </a:pPr>
            <a:r>
              <a:rPr lang="es-CO" sz="5200" b="1" dirty="0" smtClean="0"/>
              <a:t>4</a:t>
            </a:r>
            <a:r>
              <a:rPr lang="es-CO" sz="4000" b="1" dirty="0" smtClean="0"/>
              <a:t>.  </a:t>
            </a:r>
            <a:r>
              <a:rPr lang="es-CO" sz="4000" b="1" u="sng" dirty="0"/>
              <a:t>Decide intentar una dieta 100% </a:t>
            </a:r>
            <a:r>
              <a:rPr lang="es-CO" sz="4000" b="1" u="sng" dirty="0" smtClean="0"/>
              <a:t>al vapor o cruda </a:t>
            </a:r>
            <a:r>
              <a:rPr lang="es-CO" sz="4000" b="1" u="sng" dirty="0"/>
              <a:t>durante 7 días.</a:t>
            </a:r>
          </a:p>
          <a:p>
            <a:pPr marL="400050" lvl="1" indent="0">
              <a:buNone/>
            </a:pPr>
            <a:r>
              <a:rPr lang="es-CO" dirty="0"/>
              <a:t>U</a:t>
            </a:r>
            <a:r>
              <a:rPr lang="es-CO" dirty="0" smtClean="0"/>
              <a:t>na persona </a:t>
            </a:r>
            <a:r>
              <a:rPr lang="es-CO" dirty="0"/>
              <a:t>estaba tan emocionada acerca de la dieta de </a:t>
            </a:r>
            <a:r>
              <a:rPr lang="es-CO" dirty="0" smtClean="0"/>
              <a:t>comida en este estilo que </a:t>
            </a:r>
            <a:r>
              <a:rPr lang="es-CO" dirty="0"/>
              <a:t>cuando escuchó por primera vez acerca de ella, con el tiempo se hizo un tatuaje en su brazo que dice “100% Crudo de por Vida</a:t>
            </a:r>
            <a:r>
              <a:rPr lang="es-CO" dirty="0" smtClean="0"/>
              <a:t>”. </a:t>
            </a:r>
            <a:r>
              <a:rPr lang="es-CO" dirty="0"/>
              <a:t>C</a:t>
            </a:r>
            <a:r>
              <a:rPr lang="es-CO" dirty="0" smtClean="0"/>
              <a:t>on el tiempo volvió a comer lo anterior… ¡Qué tragedia!</a:t>
            </a:r>
          </a:p>
          <a:p>
            <a:endParaRPr lang="es-CO" dirty="0" smtClean="0"/>
          </a:p>
          <a:p>
            <a:r>
              <a:rPr lang="es-CO" dirty="0" smtClean="0"/>
              <a:t>Lo </a:t>
            </a:r>
            <a:r>
              <a:rPr lang="es-CO" dirty="0"/>
              <a:t>triste de esta historia real no es el hecho de que esta persona volvió a comer comida chatarra, sino en que él puso sus expectativas demasiado altas y nunca fue capaz de alcanzarlas.</a:t>
            </a:r>
          </a:p>
          <a:p>
            <a:endParaRPr lang="es-CO" dirty="0"/>
          </a:p>
          <a:p>
            <a:r>
              <a:rPr lang="es-CO" dirty="0"/>
              <a:t>¡Pero yo sé que </a:t>
            </a:r>
            <a:r>
              <a:rPr lang="es-CO" dirty="0" smtClean="0"/>
              <a:t>tu eres diferente, tienes </a:t>
            </a:r>
            <a:r>
              <a:rPr lang="es-CO" dirty="0"/>
              <a:t>más juicio que eso! No tienes que pensar en lo que vas a comer de esta manera por el resto de tu vida y en cómo “oh Dios mío, nunca voy a poder comer todos los alimentos que amo!”.</a:t>
            </a:r>
          </a:p>
          <a:p>
            <a:endParaRPr lang="es-CO" dirty="0"/>
          </a:p>
        </p:txBody>
      </p:sp>
    </p:spTree>
    <p:extLst>
      <p:ext uri="{BB962C8B-B14F-4D97-AF65-F5344CB8AC3E}">
        <p14:creationId xmlns:p14="http://schemas.microsoft.com/office/powerpoint/2010/main" val="263871451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7"/>
            <a:ext cx="5482952" cy="2736304"/>
          </a:xfrm>
        </p:spPr>
        <p:txBody>
          <a:bodyPr>
            <a:normAutofit fontScale="77500" lnSpcReduction="20000"/>
          </a:bodyPr>
          <a:lstStyle/>
          <a:p>
            <a:pPr marL="0" indent="0">
              <a:buNone/>
            </a:pPr>
            <a:r>
              <a:rPr lang="es-CO" dirty="0" smtClean="0"/>
              <a:t>Tómalo </a:t>
            </a:r>
            <a:r>
              <a:rPr lang="es-CO" dirty="0"/>
              <a:t>con calma. </a:t>
            </a:r>
            <a:r>
              <a:rPr lang="es-CO" dirty="0" smtClean="0"/>
              <a:t>Te recomiendo </a:t>
            </a:r>
            <a:r>
              <a:rPr lang="es-CO" dirty="0"/>
              <a:t>que por lo menos intentes una dieta de comida </a:t>
            </a:r>
            <a:r>
              <a:rPr lang="es-CO" dirty="0" smtClean="0"/>
              <a:t>al vapor o cruda </a:t>
            </a:r>
            <a:r>
              <a:rPr lang="es-CO" dirty="0"/>
              <a:t>por 7 días. Sólo comprométete a 7 días – todos pueden hacer esto. Obtén tanta información como sea posible antes de hacer esto, y luego salta a un desafío de 7 días, sin compromiso de hacerlo por más tiempo.</a:t>
            </a:r>
          </a:p>
          <a:p>
            <a:endParaRPr lang="es-CO" dirty="0"/>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56958"/>
            <a:ext cx="288032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476672"/>
            <a:ext cx="1922512"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635896" y="4056958"/>
            <a:ext cx="4946848" cy="2308324"/>
          </a:xfrm>
          <a:prstGeom prst="rect">
            <a:avLst/>
          </a:prstGeom>
        </p:spPr>
        <p:txBody>
          <a:bodyPr wrap="square">
            <a:spAutoFit/>
          </a:bodyPr>
          <a:lstStyle/>
          <a:p>
            <a:r>
              <a:rPr lang="es-CO" sz="2400" dirty="0"/>
              <a:t>Esta experiencia te enseñará mucho. Te dará un sabor de la dieta, pero también te expondrá a algunas posibles trampas y esto te ayudará a evitarlas la próxima </a:t>
            </a:r>
            <a:r>
              <a:rPr lang="es-CO" sz="2400" dirty="0" smtClean="0"/>
              <a:t>vez. ¡Que Dios te bendiga!</a:t>
            </a:r>
            <a:endParaRPr lang="es-CO" sz="2400" dirty="0"/>
          </a:p>
        </p:txBody>
      </p:sp>
    </p:spTree>
    <p:extLst>
      <p:ext uri="{BB962C8B-B14F-4D97-AF65-F5344CB8AC3E}">
        <p14:creationId xmlns:p14="http://schemas.microsoft.com/office/powerpoint/2010/main" val="31799447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00"/>
                                        <p:tgtEl>
                                          <p:spTgt spid="307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p:spPr>
        <p:txBody>
          <a:bodyPr>
            <a:normAutofit fontScale="90000"/>
          </a:bodyPr>
          <a:lstStyle/>
          <a:p>
            <a:r>
              <a:rPr lang="es-CO" b="1" i="1" dirty="0">
                <a:latin typeface="Agency FB" pitchFamily="34" charset="0"/>
              </a:rPr>
              <a:t>12 alimentos anticancerígenos que debes empezar a incluir en tu dieta</a:t>
            </a:r>
          </a:p>
        </p:txBody>
      </p:sp>
      <p:sp>
        <p:nvSpPr>
          <p:cNvPr id="3" name="2 Marcador de contenido"/>
          <p:cNvSpPr>
            <a:spLocks noGrp="1"/>
          </p:cNvSpPr>
          <p:nvPr>
            <p:ph idx="1"/>
          </p:nvPr>
        </p:nvSpPr>
        <p:spPr>
          <a:xfrm>
            <a:off x="457200" y="1600200"/>
            <a:ext cx="6059016" cy="3052935"/>
          </a:xfrm>
          <a:solidFill>
            <a:schemeClr val="accent3">
              <a:lumMod val="40000"/>
              <a:lumOff val="60000"/>
            </a:schemeClr>
          </a:solidFill>
        </p:spPr>
        <p:txBody>
          <a:bodyPr>
            <a:normAutofit fontScale="85000" lnSpcReduction="20000"/>
          </a:bodyPr>
          <a:lstStyle/>
          <a:p>
            <a:pPr marL="0" indent="0">
              <a:buNone/>
            </a:pPr>
            <a:r>
              <a:rPr lang="es-CO" sz="3900" b="1" dirty="0" smtClean="0"/>
              <a:t>Introducción</a:t>
            </a:r>
            <a:endParaRPr lang="es-CO" sz="3900" b="1" dirty="0"/>
          </a:p>
          <a:p>
            <a:pPr marL="400050" lvl="1" indent="0">
              <a:buNone/>
            </a:pPr>
            <a:r>
              <a:rPr lang="es-CO" dirty="0"/>
              <a:t>El cáncer es una enfermedad que se origina por una combinación de distintos factores y no existe dieta que impida su aparición. Sin embargo, la naturaleza ofrece una amplia variedad de alimentos que generan notables beneficios para nuestro organismo y sirven para reducir el riesgo de contraer esta enfermedad.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886802"/>
            <a:ext cx="2067297" cy="2766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259632" y="5373216"/>
            <a:ext cx="6578264" cy="1200329"/>
          </a:xfrm>
          <a:prstGeom prst="rect">
            <a:avLst/>
          </a:prstGeom>
          <a:solidFill>
            <a:schemeClr val="accent3">
              <a:lumMod val="40000"/>
              <a:lumOff val="60000"/>
            </a:schemeClr>
          </a:solidFill>
        </p:spPr>
        <p:txBody>
          <a:bodyPr wrap="square">
            <a:spAutoFit/>
          </a:bodyPr>
          <a:lstStyle/>
          <a:p>
            <a:r>
              <a:rPr lang="es-CO" sz="2400" dirty="0"/>
              <a:t>En el siguiente artículo encontrarás frutas, verduras, especias, infusiones y cereales con importantes propiedades anticancerígenas.</a:t>
            </a:r>
          </a:p>
        </p:txBody>
      </p:sp>
    </p:spTree>
    <p:extLst>
      <p:ext uri="{BB962C8B-B14F-4D97-AF65-F5344CB8AC3E}">
        <p14:creationId xmlns:p14="http://schemas.microsoft.com/office/powerpoint/2010/main" val="59384173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wipe(down)">
                                      <p:cBhvr>
                                        <p:cTn id="18" dur="500"/>
                                        <p:tgtEl>
                                          <p:spTgt spid="102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6563072" cy="2448272"/>
          </a:xfrm>
          <a:solidFill>
            <a:schemeClr val="accent3">
              <a:lumMod val="40000"/>
              <a:lumOff val="60000"/>
            </a:schemeClr>
          </a:solidFill>
        </p:spPr>
        <p:txBody>
          <a:bodyPr>
            <a:normAutofit fontScale="92500" lnSpcReduction="10000"/>
          </a:bodyPr>
          <a:lstStyle/>
          <a:p>
            <a:pPr marL="0" indent="0">
              <a:buNone/>
            </a:pPr>
            <a:r>
              <a:rPr lang="es-CO" sz="3500" b="1" u="sng" dirty="0"/>
              <a:t>B</a:t>
            </a:r>
            <a:r>
              <a:rPr lang="es-CO" sz="3500" b="1" u="sng" dirty="0" smtClean="0"/>
              <a:t>rócoli:</a:t>
            </a:r>
          </a:p>
          <a:p>
            <a:pPr marL="0" indent="0">
              <a:buNone/>
            </a:pPr>
            <a:r>
              <a:rPr lang="es-CO" sz="2800" dirty="0" smtClean="0"/>
              <a:t>Las </a:t>
            </a:r>
            <a:r>
              <a:rPr lang="es-CO" sz="2800" dirty="0"/>
              <a:t>propiedades del brócoli actúan como una barrera antitumoral, expulsan los radicales libres que ingerimos por la contaminación ambiental, refuerzan nuestras defensas y mantienen sano al organismo. </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052736"/>
            <a:ext cx="1944216"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43608" y="3284984"/>
            <a:ext cx="7488832" cy="3385542"/>
          </a:xfrm>
          <a:prstGeom prst="rect">
            <a:avLst/>
          </a:prstGeom>
          <a:solidFill>
            <a:schemeClr val="accent3">
              <a:lumMod val="40000"/>
              <a:lumOff val="60000"/>
            </a:schemeClr>
          </a:solidFill>
        </p:spPr>
        <p:txBody>
          <a:bodyPr wrap="square">
            <a:spAutoFit/>
          </a:bodyPr>
          <a:lstStyle/>
          <a:p>
            <a:r>
              <a:rPr lang="es-CO" sz="2800" dirty="0"/>
              <a:t>Varios estudios demuestran que esta verdura contiene isotiocianatos capaces de interrumpir el desarrollo de células malignas en las primeras etapas de proliferación del cáncer de </a:t>
            </a:r>
            <a:r>
              <a:rPr lang="es-CO" sz="2800" u="sng" dirty="0">
                <a:solidFill>
                  <a:srgbClr val="FF0000"/>
                </a:solidFill>
              </a:rPr>
              <a:t>colon, hígado, huesos, mama, páncreas, piel, próstata y vejiga</a:t>
            </a:r>
            <a:r>
              <a:rPr lang="es-CO" sz="2800" u="sng" dirty="0"/>
              <a:t>.</a:t>
            </a:r>
            <a:r>
              <a:rPr lang="es-CO" sz="2800" dirty="0"/>
              <a:t> A la hora de elegir una dieta saludable para tu familia, el brócoli es una opción </a:t>
            </a:r>
            <a:r>
              <a:rPr lang="es-CO" sz="2800" dirty="0" smtClean="0"/>
              <a:t>obligatoria.</a:t>
            </a:r>
            <a:endParaRPr lang="es-CO" sz="2800" dirty="0"/>
          </a:p>
          <a:p>
            <a:endParaRPr lang="es-CO" dirty="0"/>
          </a:p>
        </p:txBody>
      </p:sp>
    </p:spTree>
    <p:extLst>
      <p:ext uri="{BB962C8B-B14F-4D97-AF65-F5344CB8AC3E}">
        <p14:creationId xmlns:p14="http://schemas.microsoft.com/office/powerpoint/2010/main" val="137679257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915000" cy="2376264"/>
          </a:xfrm>
          <a:solidFill>
            <a:schemeClr val="accent5">
              <a:lumMod val="20000"/>
              <a:lumOff val="80000"/>
            </a:schemeClr>
          </a:solidFill>
        </p:spPr>
        <p:txBody>
          <a:bodyPr>
            <a:normAutofit fontScale="92500" lnSpcReduction="20000"/>
          </a:bodyPr>
          <a:lstStyle/>
          <a:p>
            <a:pPr marL="0" indent="0">
              <a:buNone/>
            </a:pPr>
            <a:r>
              <a:rPr lang="es-CO" sz="3900" b="1" u="sng" dirty="0" smtClean="0"/>
              <a:t>Aceite </a:t>
            </a:r>
            <a:r>
              <a:rPr lang="es-CO" sz="3900" b="1" u="sng" dirty="0"/>
              <a:t>de </a:t>
            </a:r>
            <a:r>
              <a:rPr lang="es-CO" sz="3900" b="1" u="sng" dirty="0" smtClean="0"/>
              <a:t>oliva:</a:t>
            </a:r>
            <a:endParaRPr lang="es-CO" sz="3900" b="1" u="sng" dirty="0"/>
          </a:p>
          <a:p>
            <a:pPr marL="400050" lvl="1" indent="0">
              <a:buNone/>
            </a:pPr>
            <a:r>
              <a:rPr lang="es-CO" dirty="0"/>
              <a:t>Estudios del Centro de Investigación y Desarrollo del Alimento Funcional español comprobaron que el aceite de oliva reduce la posibilidad de contraer cáncer de mama.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92696"/>
            <a:ext cx="2376264"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3068960"/>
            <a:ext cx="7920880" cy="3046988"/>
          </a:xfrm>
          <a:prstGeom prst="rect">
            <a:avLst/>
          </a:prstGeom>
          <a:solidFill>
            <a:schemeClr val="accent5">
              <a:lumMod val="20000"/>
              <a:lumOff val="80000"/>
            </a:schemeClr>
          </a:solidFill>
        </p:spPr>
        <p:txBody>
          <a:bodyPr wrap="square">
            <a:spAutoFit/>
          </a:bodyPr>
          <a:lstStyle/>
          <a:p>
            <a:r>
              <a:rPr lang="es-CO" sz="2400" dirty="0"/>
              <a:t>Los experimentos in vitro realizados en pacientes con la enfermedad detectaron compuestos polifenólicos que disminuyeron los niveles de oncogenes presentes en el 30% de los afectados. </a:t>
            </a:r>
            <a:endParaRPr lang="es-CO" sz="2400" dirty="0" smtClean="0"/>
          </a:p>
          <a:p>
            <a:r>
              <a:rPr lang="es-CO" sz="2400" dirty="0" smtClean="0"/>
              <a:t>Además</a:t>
            </a:r>
            <a:r>
              <a:rPr lang="es-CO" sz="2400" dirty="0"/>
              <a:t>, las grasas </a:t>
            </a:r>
            <a:r>
              <a:rPr lang="es-CO" sz="2400" dirty="0" smtClean="0"/>
              <a:t>mono insaturadas </a:t>
            </a:r>
            <a:r>
              <a:rPr lang="es-CO" sz="2400" dirty="0"/>
              <a:t>de este alimento sirven para prevenir enfermedades en el colon. Principalmente porque detienen la evolución de mucosas digestivas, mejoran la circulación y flexibilizan las arterias.</a:t>
            </a:r>
          </a:p>
        </p:txBody>
      </p:sp>
    </p:spTree>
    <p:extLst>
      <p:ext uri="{BB962C8B-B14F-4D97-AF65-F5344CB8AC3E}">
        <p14:creationId xmlns:p14="http://schemas.microsoft.com/office/powerpoint/2010/main" val="33397326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6131024" cy="2808312"/>
          </a:xfrm>
        </p:spPr>
        <p:txBody>
          <a:bodyPr>
            <a:normAutofit fontScale="77500" lnSpcReduction="20000"/>
          </a:bodyPr>
          <a:lstStyle/>
          <a:p>
            <a:pPr marL="0" indent="0">
              <a:buNone/>
            </a:pPr>
            <a:r>
              <a:rPr lang="es-CO" sz="3900" b="1" u="sng" dirty="0" smtClean="0"/>
              <a:t>Té verde:</a:t>
            </a:r>
            <a:endParaRPr lang="es-CO" sz="3900" b="1" u="sng" dirty="0"/>
          </a:p>
          <a:p>
            <a:r>
              <a:rPr lang="es-CO" dirty="0"/>
              <a:t>El té verde funciona como un antioxidante natural gracias a su alto porcentaje de polifenoles. Estas sustancias químicas sirven para proteger al organismo de los radicales libres ocasionados por la contaminación ambiental.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692696"/>
            <a:ext cx="2015480"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403648" y="3479253"/>
            <a:ext cx="6768752" cy="3046988"/>
          </a:xfrm>
          <a:prstGeom prst="rect">
            <a:avLst/>
          </a:prstGeom>
          <a:solidFill>
            <a:schemeClr val="accent3">
              <a:lumMod val="40000"/>
              <a:lumOff val="60000"/>
            </a:schemeClr>
          </a:solidFill>
        </p:spPr>
        <p:txBody>
          <a:bodyPr wrap="square">
            <a:spAutoFit/>
          </a:bodyPr>
          <a:lstStyle/>
          <a:p>
            <a:r>
              <a:rPr lang="es-CO" sz="2400" dirty="0"/>
              <a:t>Según múltiples estudios ayudan a prevenir cánceres de </a:t>
            </a:r>
            <a:r>
              <a:rPr lang="es-CO" sz="2400" dirty="0">
                <a:solidFill>
                  <a:srgbClr val="FF0000"/>
                </a:solidFill>
              </a:rPr>
              <a:t>colon, estómago, hígado, páncreas, pulmón y recto</a:t>
            </a:r>
            <a:r>
              <a:rPr lang="es-CO" sz="2400" dirty="0"/>
              <a:t>. Además de impedir el crecimiento de células cancerígenas el té verde las elimina sin afectar los tejidos sanos. La mayoría de los doctores recomiendan elegir esta infusión en lugar del café o mate.</a:t>
            </a:r>
          </a:p>
          <a:p>
            <a:endParaRPr lang="es-CO" sz="2400" dirty="0"/>
          </a:p>
        </p:txBody>
      </p:sp>
      <p:sp>
        <p:nvSpPr>
          <p:cNvPr id="5" name="4 Rectángulo"/>
          <p:cNvSpPr/>
          <p:nvPr/>
        </p:nvSpPr>
        <p:spPr>
          <a:xfrm>
            <a:off x="5796136" y="2494593"/>
            <a:ext cx="3371908" cy="646331"/>
          </a:xfrm>
          <a:prstGeom prst="rect">
            <a:avLst/>
          </a:prstGeom>
        </p:spPr>
        <p:txBody>
          <a:bodyPr wrap="square">
            <a:spAutoFit/>
          </a:bodyPr>
          <a:lstStyle/>
          <a:p>
            <a:pPr algn="ctr"/>
            <a:r>
              <a:rPr lang="es-CO" b="1" dirty="0" smtClean="0">
                <a:solidFill>
                  <a:srgbClr val="FF0000"/>
                </a:solidFill>
              </a:rPr>
              <a:t>El </a:t>
            </a:r>
            <a:r>
              <a:rPr lang="es-CO" b="1" dirty="0">
                <a:solidFill>
                  <a:srgbClr val="FF0000"/>
                </a:solidFill>
              </a:rPr>
              <a:t>nombre científico de la planta es Camellia </a:t>
            </a:r>
            <a:r>
              <a:rPr lang="es-CO" b="1" dirty="0" smtClean="0">
                <a:solidFill>
                  <a:srgbClr val="FF0000"/>
                </a:solidFill>
              </a:rPr>
              <a:t>sinensis</a:t>
            </a:r>
            <a:r>
              <a:rPr lang="es-CO" b="1" dirty="0">
                <a:solidFill>
                  <a:srgbClr val="FF0000"/>
                </a:solidFill>
              </a:rPr>
              <a:t>.</a:t>
            </a:r>
          </a:p>
        </p:txBody>
      </p:sp>
    </p:spTree>
    <p:extLst>
      <p:ext uri="{BB962C8B-B14F-4D97-AF65-F5344CB8AC3E}">
        <p14:creationId xmlns:p14="http://schemas.microsoft.com/office/powerpoint/2010/main" val="10776604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fontScale="85000" lnSpcReduction="10000"/>
          </a:bodyPr>
          <a:lstStyle/>
          <a:p>
            <a:pPr marL="0" indent="0">
              <a:buNone/>
            </a:pPr>
            <a:r>
              <a:rPr lang="es-CO" sz="3300" b="1" dirty="0"/>
              <a:t>Tabla de contenidos </a:t>
            </a:r>
            <a:r>
              <a:rPr lang="es-CO" sz="3300" b="1" dirty="0" smtClean="0"/>
              <a:t>del té verde:</a:t>
            </a:r>
            <a:endParaRPr lang="es-CO" sz="3300" b="1" dirty="0"/>
          </a:p>
          <a:p>
            <a:pPr marL="0" indent="0">
              <a:buNone/>
            </a:pPr>
            <a:endParaRPr lang="es-CO" dirty="0"/>
          </a:p>
          <a:p>
            <a:pPr marL="0" indent="0">
              <a:buNone/>
            </a:pPr>
            <a:r>
              <a:rPr lang="es-CO" dirty="0" smtClean="0"/>
              <a:t>Para </a:t>
            </a:r>
            <a:r>
              <a:rPr lang="es-CO" dirty="0"/>
              <a:t>qué sirve el té verde: todos sus beneficios y ventajas</a:t>
            </a:r>
          </a:p>
          <a:p>
            <a:r>
              <a:rPr lang="es-CO" dirty="0" smtClean="0"/>
              <a:t>1 </a:t>
            </a:r>
            <a:r>
              <a:rPr lang="es-CO" dirty="0"/>
              <a:t>En la salud y la medicina</a:t>
            </a:r>
          </a:p>
          <a:p>
            <a:r>
              <a:rPr lang="es-CO" dirty="0" smtClean="0"/>
              <a:t>2 </a:t>
            </a:r>
            <a:r>
              <a:rPr lang="es-CO" dirty="0"/>
              <a:t>Para adelgazar</a:t>
            </a:r>
          </a:p>
          <a:p>
            <a:r>
              <a:rPr lang="es-CO" dirty="0" smtClean="0"/>
              <a:t>3 </a:t>
            </a:r>
            <a:r>
              <a:rPr lang="es-CO" dirty="0"/>
              <a:t>Como estimulante</a:t>
            </a:r>
          </a:p>
          <a:p>
            <a:r>
              <a:rPr lang="es-CO" dirty="0" smtClean="0"/>
              <a:t>4 </a:t>
            </a:r>
            <a:r>
              <a:rPr lang="es-CO" dirty="0"/>
              <a:t>En la salud dental</a:t>
            </a:r>
          </a:p>
          <a:p>
            <a:r>
              <a:rPr lang="es-CO" dirty="0" smtClean="0"/>
              <a:t>5 </a:t>
            </a:r>
            <a:r>
              <a:rPr lang="es-CO" dirty="0"/>
              <a:t>Para la piel</a:t>
            </a:r>
          </a:p>
          <a:p>
            <a:r>
              <a:rPr lang="es-CO" dirty="0" smtClean="0"/>
              <a:t>6 </a:t>
            </a:r>
            <a:r>
              <a:rPr lang="es-CO" dirty="0"/>
              <a:t>Para el acné y otras enfermedades dermatológicas</a:t>
            </a:r>
          </a:p>
          <a:p>
            <a:r>
              <a:rPr lang="es-CO" dirty="0" smtClean="0"/>
              <a:t>7 </a:t>
            </a:r>
            <a:r>
              <a:rPr lang="es-CO" dirty="0"/>
              <a:t>¿Para dormir? No</a:t>
            </a:r>
          </a:p>
          <a:p>
            <a:r>
              <a:rPr lang="es-CO" dirty="0" smtClean="0"/>
              <a:t>8 </a:t>
            </a:r>
            <a:r>
              <a:rPr lang="es-CO" dirty="0"/>
              <a:t>Para reducir el </a:t>
            </a:r>
            <a:r>
              <a:rPr lang="es-CO" dirty="0" smtClean="0"/>
              <a:t>estrés</a:t>
            </a:r>
          </a:p>
          <a:p>
            <a:r>
              <a:rPr lang="es-CO" dirty="0" smtClean="0"/>
              <a:t>Las </a:t>
            </a:r>
            <a:r>
              <a:rPr lang="es-CO" dirty="0"/>
              <a:t>vitaminas C y E </a:t>
            </a:r>
            <a:r>
              <a:rPr lang="es-CO" dirty="0" smtClean="0"/>
              <a:t>que contiene el té verde le </a:t>
            </a:r>
            <a:r>
              <a:rPr lang="es-CO" dirty="0"/>
              <a:t>confieren un poder antioxidante natural.</a:t>
            </a:r>
          </a:p>
        </p:txBody>
      </p:sp>
    </p:spTree>
    <p:extLst>
      <p:ext uri="{BB962C8B-B14F-4D97-AF65-F5344CB8AC3E}">
        <p14:creationId xmlns:p14="http://schemas.microsoft.com/office/powerpoint/2010/main" val="83002669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6419056" cy="3024336"/>
          </a:xfrm>
          <a:solidFill>
            <a:schemeClr val="accent3">
              <a:lumMod val="40000"/>
              <a:lumOff val="60000"/>
            </a:schemeClr>
          </a:solidFill>
        </p:spPr>
        <p:txBody>
          <a:bodyPr>
            <a:normAutofit fontScale="77500" lnSpcReduction="20000"/>
          </a:bodyPr>
          <a:lstStyle/>
          <a:p>
            <a:pPr marL="0" indent="0">
              <a:buNone/>
            </a:pPr>
            <a:r>
              <a:rPr lang="es-CO" sz="4200" b="1" u="sng" dirty="0" smtClean="0"/>
              <a:t>Frutos rojos:</a:t>
            </a:r>
            <a:endParaRPr lang="es-CO" sz="4200" b="1" u="sng" dirty="0"/>
          </a:p>
          <a:p>
            <a:r>
              <a:rPr lang="es-CO" dirty="0"/>
              <a:t>Los denominados frutos rojos o frutos del bosque son uno de los grupos de alimentos con propiedades más saludables para el organismo. Las frambuesas contienen antioxidantes, vitaminas C y E, minerales, antocianinas y ácidos vegetales. Estos compuestos nos protegen contra el cáncer de colon y esófago. </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303534"/>
            <a:ext cx="1944216" cy="2837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3933056"/>
            <a:ext cx="7560840" cy="2677656"/>
          </a:xfrm>
          <a:prstGeom prst="rect">
            <a:avLst/>
          </a:prstGeom>
          <a:solidFill>
            <a:schemeClr val="accent3">
              <a:lumMod val="40000"/>
              <a:lumOff val="60000"/>
            </a:schemeClr>
          </a:solidFill>
        </p:spPr>
        <p:txBody>
          <a:bodyPr wrap="square">
            <a:spAutoFit/>
          </a:bodyPr>
          <a:lstStyle/>
          <a:p>
            <a:r>
              <a:rPr lang="es-CO" sz="2400" dirty="0"/>
              <a:t>Los arándanos, grosellas y moras cuentan con vitaminas A y C, pectina y otros antioxidantes que previenen enfermedades como la </a:t>
            </a:r>
            <a:r>
              <a:rPr lang="es-CO" sz="2400" b="1" u="sng" dirty="0"/>
              <a:t>leucemia</a:t>
            </a:r>
            <a:r>
              <a:rPr lang="es-CO" sz="2400" dirty="0"/>
              <a:t>. Además, las propiedades químicas almacenadas en los frutos rojos eliminan las toxinas de las células y evitan que los residuos cancerígenos del medio ambiente ingresen a nuestro organismo.</a:t>
            </a:r>
          </a:p>
        </p:txBody>
      </p:sp>
    </p:spTree>
    <p:extLst>
      <p:ext uri="{BB962C8B-B14F-4D97-AF65-F5344CB8AC3E}">
        <p14:creationId xmlns:p14="http://schemas.microsoft.com/office/powerpoint/2010/main" val="59791449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626968" cy="2736304"/>
          </a:xfrm>
        </p:spPr>
        <p:txBody>
          <a:bodyPr>
            <a:normAutofit fontScale="85000" lnSpcReduction="20000"/>
          </a:bodyPr>
          <a:lstStyle/>
          <a:p>
            <a:pPr marL="0" indent="0">
              <a:buNone/>
            </a:pPr>
            <a:r>
              <a:rPr lang="es-CO" sz="3800" b="1" u="sng" dirty="0" smtClean="0"/>
              <a:t>Ajo:</a:t>
            </a:r>
            <a:endParaRPr lang="es-CO" sz="3800" b="1" u="sng" dirty="0"/>
          </a:p>
          <a:p>
            <a:r>
              <a:rPr lang="es-CO" dirty="0"/>
              <a:t>El Instituto Nacional del Cáncer de los Estados Unidos sostiene que la ingesta de ajo puede disminuir el riesgo de contraer algunos tipos de cáncer. Principalmente los del tubo gastrointestinal.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620688"/>
            <a:ext cx="2323703"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441680"/>
            <a:ext cx="8208912" cy="3046988"/>
          </a:xfrm>
          <a:prstGeom prst="rect">
            <a:avLst/>
          </a:prstGeom>
          <a:solidFill>
            <a:schemeClr val="accent3">
              <a:lumMod val="40000"/>
              <a:lumOff val="60000"/>
            </a:schemeClr>
          </a:solidFill>
        </p:spPr>
        <p:txBody>
          <a:bodyPr wrap="square">
            <a:spAutoFit/>
          </a:bodyPr>
          <a:lstStyle/>
          <a:p>
            <a:r>
              <a:rPr lang="es-CO" sz="2400" dirty="0"/>
              <a:t>Este alimento cuenta con centenares de sustancias activas (aminoácidos, cisteína, glutatión y sulfato, para nombrar alguna de ellas) que protegen nuestro organismo de la formación de células cancerígenas y su posible desarrollo. El ajo también nos ayuda a eliminar toxinas que se alojan en la sangre y los tejidos. Estudios de la Natural Medicines Comprehensive Database (Base Exhaustiva de Datos de Medicamentos Naturales) señalan que previene el cáncer de estómago, colon y recto.</a:t>
            </a:r>
          </a:p>
        </p:txBody>
      </p:sp>
    </p:spTree>
    <p:extLst>
      <p:ext uri="{BB962C8B-B14F-4D97-AF65-F5344CB8AC3E}">
        <p14:creationId xmlns:p14="http://schemas.microsoft.com/office/powerpoint/2010/main" val="169286586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6131024" cy="2736304"/>
          </a:xfrm>
          <a:solidFill>
            <a:schemeClr val="accent3">
              <a:lumMod val="40000"/>
              <a:lumOff val="60000"/>
            </a:schemeClr>
          </a:solidFill>
        </p:spPr>
        <p:txBody>
          <a:bodyPr>
            <a:normAutofit fontScale="85000" lnSpcReduction="10000"/>
          </a:bodyPr>
          <a:lstStyle/>
          <a:p>
            <a:pPr marL="0" indent="0">
              <a:buNone/>
            </a:pPr>
            <a:r>
              <a:rPr lang="es-CO" sz="4200" b="1" u="sng" dirty="0" smtClean="0"/>
              <a:t>Cúrcuma:</a:t>
            </a:r>
            <a:endParaRPr lang="es-CO" sz="4200" b="1" u="sng" dirty="0"/>
          </a:p>
          <a:p>
            <a:r>
              <a:rPr lang="es-CO" dirty="0"/>
              <a:t>La cúrcuma es una de las especias con más propiedades anti cancerígenas debido a su alto contenido de compuestos químicos antioxidantes, antiinflamatorios y hepatoprotectores.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04664"/>
            <a:ext cx="2232248"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284984"/>
            <a:ext cx="8208912" cy="3046988"/>
          </a:xfrm>
          <a:prstGeom prst="rect">
            <a:avLst/>
          </a:prstGeom>
          <a:solidFill>
            <a:schemeClr val="accent3">
              <a:lumMod val="40000"/>
              <a:lumOff val="60000"/>
            </a:schemeClr>
          </a:solidFill>
        </p:spPr>
        <p:txBody>
          <a:bodyPr wrap="square">
            <a:spAutoFit/>
          </a:bodyPr>
          <a:lstStyle/>
          <a:p>
            <a:r>
              <a:rPr lang="es-CO" sz="2400" dirty="0"/>
              <a:t>Los médicos también la recomiendan para el tratamiento de pacientes enfermos ya que sirve para recomponer los daños ocasionados por la quimioterapia. Una de sus cualidades más importantes es la de impedir la inflamación de la enzima COX-2. La inhibición de esas moléculas impide el crecimiento de tumores en el </a:t>
            </a:r>
            <a:r>
              <a:rPr lang="es-CO" sz="2400" b="1" dirty="0">
                <a:solidFill>
                  <a:srgbClr val="FF0000"/>
                </a:solidFill>
              </a:rPr>
              <a:t>colon, intestino, ovarios, hígado y mama</a:t>
            </a:r>
            <a:r>
              <a:rPr lang="es-CO" sz="2400" dirty="0"/>
              <a:t>. Algunos experimentos señalan que tiene cualidades antioxidantes más potentes que la vitamina E.</a:t>
            </a:r>
          </a:p>
        </p:txBody>
      </p:sp>
    </p:spTree>
    <p:extLst>
      <p:ext uri="{BB962C8B-B14F-4D97-AF65-F5344CB8AC3E}">
        <p14:creationId xmlns:p14="http://schemas.microsoft.com/office/powerpoint/2010/main" val="8704469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6347048" cy="3168352"/>
          </a:xfrm>
          <a:solidFill>
            <a:schemeClr val="accent4">
              <a:lumMod val="20000"/>
              <a:lumOff val="80000"/>
            </a:schemeClr>
          </a:solidFill>
        </p:spPr>
        <p:txBody>
          <a:bodyPr>
            <a:normAutofit fontScale="85000" lnSpcReduction="10000"/>
          </a:bodyPr>
          <a:lstStyle/>
          <a:p>
            <a:pPr marL="0" indent="0">
              <a:buNone/>
            </a:pPr>
            <a:r>
              <a:rPr lang="es-CO" sz="3900" b="1" u="sng" dirty="0" smtClean="0"/>
              <a:t>Trigo:</a:t>
            </a:r>
            <a:endParaRPr lang="es-CO" sz="3900" b="1" u="sng" dirty="0"/>
          </a:p>
          <a:p>
            <a:r>
              <a:rPr lang="es-CO" dirty="0"/>
              <a:t>El director del Centro de Investigación y Desarrollo del Alimento Funcional, Alberto Fernández Gutiérrez, explica que el trigo sirve para para “</a:t>
            </a:r>
            <a:r>
              <a:rPr lang="es-CO" b="1" dirty="0"/>
              <a:t>aumentar el flujo intestinal y despejar sustancias cancerígenas</a:t>
            </a:r>
            <a:r>
              <a:rPr lang="es-CO"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620688"/>
            <a:ext cx="2004814"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573016"/>
            <a:ext cx="7920880" cy="3108543"/>
          </a:xfrm>
          <a:prstGeom prst="rect">
            <a:avLst/>
          </a:prstGeom>
          <a:solidFill>
            <a:schemeClr val="accent4">
              <a:lumMod val="20000"/>
              <a:lumOff val="80000"/>
            </a:schemeClr>
          </a:solidFill>
        </p:spPr>
        <p:txBody>
          <a:bodyPr wrap="square">
            <a:spAutoFit/>
          </a:bodyPr>
          <a:lstStyle/>
          <a:p>
            <a:r>
              <a:rPr lang="es-CO" sz="2800" dirty="0"/>
              <a:t>Las fibras alojadas en cereales como el centeno, frijoles, semillas o lentejas aceleran el tránsito y arrastran células malignas. </a:t>
            </a:r>
            <a:r>
              <a:rPr lang="es-CO" sz="2800" dirty="0">
                <a:solidFill>
                  <a:srgbClr val="FF0000"/>
                </a:solidFill>
              </a:rPr>
              <a:t>Esta función ayuda a prevenir el cáncer de colon y estómago</a:t>
            </a:r>
            <a:r>
              <a:rPr lang="es-CO" sz="2800" dirty="0"/>
              <a:t>. Como las sustancias cancerígenas no son absorbidas por el organismo, también se disminuye el riesgo de generación de tumores en el páncreas o mamas.</a:t>
            </a:r>
          </a:p>
        </p:txBody>
      </p:sp>
    </p:spTree>
    <p:extLst>
      <p:ext uri="{BB962C8B-B14F-4D97-AF65-F5344CB8AC3E}">
        <p14:creationId xmlns:p14="http://schemas.microsoft.com/office/powerpoint/2010/main" val="29032723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91567"/>
            <a:ext cx="6336704" cy="2333377"/>
          </a:xfrm>
          <a:solidFill>
            <a:schemeClr val="bg2">
              <a:lumMod val="90000"/>
            </a:schemeClr>
          </a:solidFill>
        </p:spPr>
        <p:txBody>
          <a:bodyPr>
            <a:normAutofit fontScale="85000" lnSpcReduction="20000"/>
          </a:bodyPr>
          <a:lstStyle/>
          <a:p>
            <a:pPr marL="0" indent="0">
              <a:buNone/>
            </a:pPr>
            <a:r>
              <a:rPr lang="es-CO" sz="3800" b="1" u="sng" dirty="0" smtClean="0"/>
              <a:t>Soja:</a:t>
            </a:r>
            <a:endParaRPr lang="es-CO" sz="3800" b="1" u="sng" dirty="0"/>
          </a:p>
          <a:p>
            <a:r>
              <a:rPr lang="es-CO" dirty="0"/>
              <a:t>Algunos estudios del Instituto Nacional del Cáncer de los Estados Unidos evidencian que la ingesta de soja puede reducir las posibilidades de contraer cáncer de mama. </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476672"/>
            <a:ext cx="2339752"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164681"/>
            <a:ext cx="8064896" cy="3539430"/>
          </a:xfrm>
          <a:prstGeom prst="rect">
            <a:avLst/>
          </a:prstGeom>
          <a:solidFill>
            <a:schemeClr val="bg2">
              <a:lumMod val="90000"/>
            </a:schemeClr>
          </a:solidFill>
        </p:spPr>
        <p:txBody>
          <a:bodyPr wrap="square">
            <a:spAutoFit/>
          </a:bodyPr>
          <a:lstStyle/>
          <a:p>
            <a:r>
              <a:rPr lang="es-CO" sz="2800" dirty="0"/>
              <a:t>Los </a:t>
            </a:r>
            <a:r>
              <a:rPr lang="es-CO" sz="2800" dirty="0" smtClean="0"/>
              <a:t>Fito estrógenos </a:t>
            </a:r>
            <a:r>
              <a:rPr lang="es-CO" sz="2800" dirty="0"/>
              <a:t>presentes en este tipo de alimentos bloquean la reproducción de tumores malignos en la próstata y mamas. </a:t>
            </a:r>
            <a:r>
              <a:rPr lang="es-CO" sz="2800" b="1" dirty="0">
                <a:solidFill>
                  <a:srgbClr val="FF0000"/>
                </a:solidFill>
              </a:rPr>
              <a:t>Sin embargo, los médicos recomiendan una ingesta de 25 gramos al día. Consumir demasiada cantidad de soja puede ocasionar un desequilibrio hormonal</a:t>
            </a:r>
            <a:r>
              <a:rPr lang="es-CO" sz="2800" dirty="0"/>
              <a:t>. L</a:t>
            </a:r>
            <a:r>
              <a:rPr lang="es-CO" sz="2800" dirty="0" smtClean="0"/>
              <a:t>a </a:t>
            </a:r>
            <a:r>
              <a:rPr lang="es-CO" sz="2800" dirty="0"/>
              <a:t>comida hecha a base de soya, particularmente en cantidades </a:t>
            </a:r>
            <a:r>
              <a:rPr lang="es-CO" sz="2800" u="sng" dirty="0"/>
              <a:t>moderadas</a:t>
            </a:r>
            <a:r>
              <a:rPr lang="es-CO" sz="2800" dirty="0"/>
              <a:t>, es segura y potencialmente </a:t>
            </a:r>
            <a:r>
              <a:rPr lang="es-CO" sz="2800" dirty="0" smtClean="0"/>
              <a:t>benéfica</a:t>
            </a:r>
            <a:r>
              <a:rPr lang="es-CO" sz="2800" dirty="0" smtClean="0"/>
              <a:t>.</a:t>
            </a:r>
            <a:endParaRPr lang="es-CO" sz="2800" dirty="0"/>
          </a:p>
        </p:txBody>
      </p:sp>
    </p:spTree>
    <p:extLst>
      <p:ext uri="{BB962C8B-B14F-4D97-AF65-F5344CB8AC3E}">
        <p14:creationId xmlns:p14="http://schemas.microsoft.com/office/powerpoint/2010/main" val="41531955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6347048" cy="2520280"/>
          </a:xfrm>
          <a:solidFill>
            <a:schemeClr val="bg2">
              <a:lumMod val="90000"/>
            </a:schemeClr>
          </a:solidFill>
        </p:spPr>
        <p:txBody>
          <a:bodyPr>
            <a:normAutofit fontScale="85000" lnSpcReduction="10000"/>
          </a:bodyPr>
          <a:lstStyle/>
          <a:p>
            <a:pPr marL="0" indent="0">
              <a:buNone/>
            </a:pPr>
            <a:r>
              <a:rPr lang="es-CO" sz="3800" b="1" u="sng" dirty="0" smtClean="0"/>
              <a:t>Aloe vera:</a:t>
            </a:r>
            <a:endParaRPr lang="es-CO" sz="3800" b="1" u="sng" dirty="0"/>
          </a:p>
          <a:p>
            <a:r>
              <a:rPr lang="es-CO" dirty="0"/>
              <a:t>Francisco Antonio Macías dirige un grupo investigadores de la Universidad de Cádiz que tiene como principal objetivo producir antibióticos naturales y desarrollar curas contra el cáncer.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60648"/>
            <a:ext cx="2038722"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3356992"/>
            <a:ext cx="7992888" cy="3046988"/>
          </a:xfrm>
          <a:prstGeom prst="rect">
            <a:avLst/>
          </a:prstGeom>
          <a:solidFill>
            <a:schemeClr val="bg2">
              <a:lumMod val="90000"/>
            </a:schemeClr>
          </a:solidFill>
        </p:spPr>
        <p:txBody>
          <a:bodyPr wrap="square">
            <a:spAutoFit/>
          </a:bodyPr>
          <a:lstStyle/>
          <a:p>
            <a:r>
              <a:rPr lang="es-CO" sz="2400" dirty="0"/>
              <a:t>Sus experimentos comprobaron que consumir el </a:t>
            </a:r>
            <a:r>
              <a:rPr lang="es-CO" sz="2400" dirty="0">
                <a:solidFill>
                  <a:srgbClr val="FF0000"/>
                </a:solidFill>
              </a:rPr>
              <a:t>jugo de aloe vera </a:t>
            </a:r>
            <a:r>
              <a:rPr lang="es-CO" sz="2400" dirty="0" smtClean="0"/>
              <a:t>(Sábila) </a:t>
            </a:r>
            <a:r>
              <a:rPr lang="es-CO" sz="2400" dirty="0" smtClean="0">
                <a:solidFill>
                  <a:srgbClr val="FF0000"/>
                </a:solidFill>
              </a:rPr>
              <a:t>puro </a:t>
            </a:r>
            <a:r>
              <a:rPr lang="es-CO" sz="2400" dirty="0">
                <a:solidFill>
                  <a:srgbClr val="FF0000"/>
                </a:solidFill>
              </a:rPr>
              <a:t>puede prevenir y combatir tumores en el páncreas y los pulmones</a:t>
            </a:r>
            <a:r>
              <a:rPr lang="es-CO" sz="2400" dirty="0"/>
              <a:t>. Además, su alto contenido de germanio fortalece el sistema inmunológico, sana las capas de epidermis del intestino y contribuye a mejorar los tratamientos quimioterápicos. En 2011 Macías y sus colaboradores recibieron el Premio Molisch por sus aportes a esta rama de la medicina</a:t>
            </a:r>
            <a:r>
              <a:rPr lang="es-CO" sz="2400" dirty="0" smtClean="0"/>
              <a:t>.</a:t>
            </a:r>
            <a:endParaRPr lang="es-CO" sz="2400" dirty="0"/>
          </a:p>
        </p:txBody>
      </p:sp>
    </p:spTree>
    <p:extLst>
      <p:ext uri="{BB962C8B-B14F-4D97-AF65-F5344CB8AC3E}">
        <p14:creationId xmlns:p14="http://schemas.microsoft.com/office/powerpoint/2010/main" val="5052264"/>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6131024" cy="2160240"/>
          </a:xfrm>
          <a:solidFill>
            <a:schemeClr val="bg2">
              <a:lumMod val="90000"/>
            </a:schemeClr>
          </a:solidFill>
        </p:spPr>
        <p:txBody>
          <a:bodyPr>
            <a:normAutofit fontScale="92500" lnSpcReduction="20000"/>
          </a:bodyPr>
          <a:lstStyle/>
          <a:p>
            <a:pPr marL="0" indent="0">
              <a:buNone/>
            </a:pPr>
            <a:r>
              <a:rPr lang="es-CO" sz="3800" b="1" u="sng" dirty="0" smtClean="0"/>
              <a:t>Hongos:</a:t>
            </a:r>
            <a:endParaRPr lang="es-CO" sz="3800" b="1" u="sng" dirty="0"/>
          </a:p>
          <a:p>
            <a:r>
              <a:rPr lang="es-CO" dirty="0"/>
              <a:t>Se trata de uno de los alimentos más utilizados para generar antibióticos por su amplia variedad de componentes curativos.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260648"/>
            <a:ext cx="2209428"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068960"/>
            <a:ext cx="8402116" cy="3046988"/>
          </a:xfrm>
          <a:prstGeom prst="rect">
            <a:avLst/>
          </a:prstGeom>
          <a:solidFill>
            <a:schemeClr val="bg2">
              <a:lumMod val="90000"/>
            </a:schemeClr>
          </a:solidFill>
        </p:spPr>
        <p:txBody>
          <a:bodyPr wrap="square">
            <a:spAutoFit/>
          </a:bodyPr>
          <a:lstStyle/>
          <a:p>
            <a:r>
              <a:rPr lang="es-CO" sz="2400" dirty="0"/>
              <a:t>Los hongos contienen polisacáridos que fortalecen el sistema inmunológico y </a:t>
            </a:r>
            <a:r>
              <a:rPr lang="es-CO" sz="2400" b="1" dirty="0">
                <a:solidFill>
                  <a:srgbClr val="FF0000"/>
                </a:solidFill>
              </a:rPr>
              <a:t>previenen diferentes tipos de cáncer</a:t>
            </a:r>
            <a:r>
              <a:rPr lang="es-CO" sz="2400" dirty="0"/>
              <a:t>. Sus propiedades hepatoprotectoras ayudan a reproducir las células del hígado. Además, el alto porcentaje de lectina (una proteína muy importante para el funcionamiento de nuestro organismo) </a:t>
            </a:r>
            <a:r>
              <a:rPr lang="es-CO" sz="2400" b="1" dirty="0">
                <a:solidFill>
                  <a:srgbClr val="FF0000"/>
                </a:solidFill>
              </a:rPr>
              <a:t>evita que se reproduzcan las células enfermas</a:t>
            </a:r>
            <a:r>
              <a:rPr lang="es-CO" sz="2400" dirty="0"/>
              <a:t>. En países como Japón o Estados Unidos se utilizan extractos de hongos como suplemento de los tratamientos quimioterápicos.</a:t>
            </a:r>
          </a:p>
        </p:txBody>
      </p:sp>
    </p:spTree>
    <p:extLst>
      <p:ext uri="{BB962C8B-B14F-4D97-AF65-F5344CB8AC3E}">
        <p14:creationId xmlns:p14="http://schemas.microsoft.com/office/powerpoint/2010/main" val="65431205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6347048" cy="2664296"/>
          </a:xfrm>
          <a:solidFill>
            <a:schemeClr val="accent4">
              <a:lumMod val="40000"/>
              <a:lumOff val="60000"/>
            </a:schemeClr>
          </a:solidFill>
        </p:spPr>
        <p:txBody>
          <a:bodyPr>
            <a:normAutofit fontScale="92500" lnSpcReduction="20000"/>
          </a:bodyPr>
          <a:lstStyle/>
          <a:p>
            <a:pPr marL="0" indent="0">
              <a:buNone/>
            </a:pPr>
            <a:r>
              <a:rPr lang="es-CO" sz="3900" b="1" u="sng" dirty="0" smtClean="0"/>
              <a:t>Tomate:</a:t>
            </a:r>
            <a:endParaRPr lang="es-CO" sz="3900" b="1" u="sng" dirty="0"/>
          </a:p>
          <a:p>
            <a:r>
              <a:rPr lang="es-CO" dirty="0"/>
              <a:t>Según un estudio realizado en las Universidades de Cambridge, Oxford y Bristol comer 10 tomates crudos a la semana reduce un 18% el riesgo de contraer cáncer de próstata.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404664"/>
            <a:ext cx="2004814"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284984"/>
            <a:ext cx="8064896" cy="3416320"/>
          </a:xfrm>
          <a:prstGeom prst="rect">
            <a:avLst/>
          </a:prstGeom>
          <a:solidFill>
            <a:schemeClr val="accent4">
              <a:lumMod val="40000"/>
              <a:lumOff val="60000"/>
            </a:schemeClr>
          </a:solidFill>
        </p:spPr>
        <p:txBody>
          <a:bodyPr wrap="square">
            <a:spAutoFit/>
          </a:bodyPr>
          <a:lstStyle/>
          <a:p>
            <a:r>
              <a:rPr lang="es-CO" sz="2400" dirty="0"/>
              <a:t>El alto porcentaje de licopeno que contiene este alimento funciona como un antioxidante natural para el cuerpo y evita que se reproduzcan las células cancerígenas. “</a:t>
            </a:r>
            <a:r>
              <a:rPr lang="es-CO" sz="2400" dirty="0">
                <a:solidFill>
                  <a:srgbClr val="FF0000"/>
                </a:solidFill>
              </a:rPr>
              <a:t>Nuestros hallazgos sugieren que los tomates pueden jugar un papel importante en la prevención del cáncer de próstata</a:t>
            </a:r>
            <a:r>
              <a:rPr lang="es-CO" sz="2400" dirty="0"/>
              <a:t>”, declaró Vanesa Er, principal responsable del estudio y miembro de la Escuela de Medicina Social y Comunitaria en la Universidad de Bristol</a:t>
            </a:r>
            <a:r>
              <a:rPr lang="es-CO" sz="2400" dirty="0" smtClean="0"/>
              <a:t>. </a:t>
            </a:r>
            <a:r>
              <a:rPr lang="es-CO" sz="2400" b="1" dirty="0" smtClean="0">
                <a:solidFill>
                  <a:srgbClr val="FF0000"/>
                </a:solidFill>
              </a:rPr>
              <a:t>Puedes tomar el extracto de 3 tomates al día, en la licuadora, te será de gran beneficio.  </a:t>
            </a:r>
            <a:endParaRPr lang="es-CO" sz="2400" b="1" dirty="0">
              <a:solidFill>
                <a:srgbClr val="FF0000"/>
              </a:solidFill>
            </a:endParaRPr>
          </a:p>
        </p:txBody>
      </p:sp>
    </p:spTree>
    <p:extLst>
      <p:ext uri="{BB962C8B-B14F-4D97-AF65-F5344CB8AC3E}">
        <p14:creationId xmlns:p14="http://schemas.microsoft.com/office/powerpoint/2010/main" val="2802395228"/>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987008" cy="2160240"/>
          </a:xfrm>
          <a:solidFill>
            <a:schemeClr val="accent4">
              <a:lumMod val="40000"/>
              <a:lumOff val="60000"/>
            </a:schemeClr>
          </a:solidFill>
        </p:spPr>
        <p:txBody>
          <a:bodyPr>
            <a:normAutofit fontScale="92500" lnSpcReduction="20000"/>
          </a:bodyPr>
          <a:lstStyle/>
          <a:p>
            <a:pPr marL="0" indent="0">
              <a:buNone/>
            </a:pPr>
            <a:r>
              <a:rPr lang="es-CO" sz="3800" b="1" u="sng" dirty="0" smtClean="0"/>
              <a:t>Granada:</a:t>
            </a:r>
            <a:endParaRPr lang="es-CO" sz="3800" b="1" u="sng" dirty="0"/>
          </a:p>
          <a:p>
            <a:r>
              <a:rPr lang="es-CO" dirty="0"/>
              <a:t>La comunidad científica resalta a la granada como una de las frutas más eficaces contra el cáncer de mama.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339191"/>
            <a:ext cx="2416746" cy="2297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11560" y="2924944"/>
            <a:ext cx="7992888" cy="3416320"/>
          </a:xfrm>
          <a:prstGeom prst="rect">
            <a:avLst/>
          </a:prstGeom>
          <a:solidFill>
            <a:schemeClr val="accent4">
              <a:lumMod val="40000"/>
              <a:lumOff val="60000"/>
            </a:schemeClr>
          </a:solidFill>
        </p:spPr>
        <p:txBody>
          <a:bodyPr wrap="square">
            <a:spAutoFit/>
          </a:bodyPr>
          <a:lstStyle/>
          <a:p>
            <a:r>
              <a:rPr lang="es-CO" sz="2400" dirty="0"/>
              <a:t>Investigaciones realizadas en universidades de Murcia, Porto, Los Ángeles y Massachusetts señalan que </a:t>
            </a:r>
            <a:r>
              <a:rPr lang="es-CO" sz="2400" dirty="0">
                <a:solidFill>
                  <a:srgbClr val="FF0000"/>
                </a:solidFill>
              </a:rPr>
              <a:t>los fitoquímicos antitumorales alojados en este alimento disminuyen el desarrollo de las células cancerígenas. </a:t>
            </a:r>
            <a:r>
              <a:rPr lang="es-CO" sz="2400" dirty="0"/>
              <a:t>“</a:t>
            </a:r>
            <a:r>
              <a:rPr lang="es-CO" sz="2400" b="1" dirty="0"/>
              <a:t>Se destaca su elevada capacidad antioxidante, inhibición de enzimas reguladoras y modulación de rutas de señalización biomolecular, que incluyen varios mecanismos bioquímicos comunes para distintos tipos de cáncer</a:t>
            </a:r>
            <a:r>
              <a:rPr lang="es-CO" sz="2400" dirty="0"/>
              <a:t>”, explica José Tudela, Catedrático de Bioquímica y Biología Molecular de la Universidad de Murcia.</a:t>
            </a:r>
          </a:p>
        </p:txBody>
      </p:sp>
    </p:spTree>
    <p:extLst>
      <p:ext uri="{BB962C8B-B14F-4D97-AF65-F5344CB8AC3E}">
        <p14:creationId xmlns:p14="http://schemas.microsoft.com/office/powerpoint/2010/main" val="201937290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779096" cy="1143000"/>
          </a:xfrm>
          <a:solidFill>
            <a:schemeClr val="accent5">
              <a:lumMod val="20000"/>
              <a:lumOff val="80000"/>
            </a:schemeClr>
          </a:solidFill>
        </p:spPr>
        <p:txBody>
          <a:bodyPr>
            <a:normAutofit fontScale="90000"/>
          </a:bodyPr>
          <a:lstStyle/>
          <a:p>
            <a:r>
              <a:rPr lang="es-CO" b="1" dirty="0" smtClean="0">
                <a:latin typeface="Agency FB" pitchFamily="34" charset="0"/>
              </a:rPr>
              <a:t>Diez </a:t>
            </a:r>
            <a:r>
              <a:rPr lang="es-CO" b="1" dirty="0">
                <a:latin typeface="Agency FB" pitchFamily="34" charset="0"/>
              </a:rPr>
              <a:t>motivos para tomar granada, la fruta </a:t>
            </a:r>
            <a:r>
              <a:rPr lang="es-CO" b="1" dirty="0" smtClean="0">
                <a:latin typeface="Agency FB" pitchFamily="34" charset="0"/>
              </a:rPr>
              <a:t>medicinal</a:t>
            </a:r>
            <a:endParaRPr lang="es-CO" b="1" dirty="0">
              <a:latin typeface="Agency FB" pitchFamily="34" charset="0"/>
            </a:endParaRPr>
          </a:p>
        </p:txBody>
      </p:sp>
      <p:sp>
        <p:nvSpPr>
          <p:cNvPr id="3" name="2 Marcador de contenido"/>
          <p:cNvSpPr>
            <a:spLocks noGrp="1"/>
          </p:cNvSpPr>
          <p:nvPr>
            <p:ph idx="1"/>
          </p:nvPr>
        </p:nvSpPr>
        <p:spPr>
          <a:xfrm>
            <a:off x="457200" y="1600200"/>
            <a:ext cx="8229600" cy="4925144"/>
          </a:xfrm>
        </p:spPr>
        <p:txBody>
          <a:bodyPr>
            <a:normAutofit fontScale="85000" lnSpcReduction="10000"/>
          </a:bodyPr>
          <a:lstStyle/>
          <a:p>
            <a:pPr marL="0" indent="0">
              <a:buNone/>
            </a:pPr>
            <a:r>
              <a:rPr lang="es-CO" dirty="0" smtClean="0"/>
              <a:t>Rica </a:t>
            </a:r>
            <a:r>
              <a:rPr lang="es-CO" dirty="0"/>
              <a:t>en polifenoles, la granada </a:t>
            </a:r>
            <a:r>
              <a:rPr lang="es-CO" dirty="0" smtClean="0"/>
              <a:t>se destaca </a:t>
            </a:r>
            <a:r>
              <a:rPr lang="es-CO" dirty="0"/>
              <a:t>por su enorme poder antioxidante, tres veces superior al vino, el té verde, la naranja o la manzana. También es conocida por sus propiedades antisépticas y </a:t>
            </a:r>
            <a:r>
              <a:rPr lang="es-CO" dirty="0" smtClean="0"/>
              <a:t>antiinflamatorias.</a:t>
            </a:r>
          </a:p>
          <a:p>
            <a:endParaRPr lang="es-CO" dirty="0" smtClean="0"/>
          </a:p>
          <a:p>
            <a:pPr marL="400050" lvl="1" indent="0">
              <a:buNone/>
            </a:pPr>
            <a:r>
              <a:rPr lang="es-CO" b="1" dirty="0" smtClean="0"/>
              <a:t>La </a:t>
            </a:r>
            <a:r>
              <a:rPr lang="es-CO" b="1" dirty="0"/>
              <a:t>granada posee una acción antioxidante y antiséptica. </a:t>
            </a:r>
          </a:p>
          <a:p>
            <a:endParaRPr lang="es-CO" dirty="0" smtClean="0"/>
          </a:p>
          <a:p>
            <a:pPr marL="0" indent="0">
              <a:buNone/>
            </a:pPr>
            <a:r>
              <a:rPr lang="es-CO" dirty="0" smtClean="0"/>
              <a:t>Las </a:t>
            </a:r>
            <a:r>
              <a:rPr lang="es-CO" dirty="0"/>
              <a:t>punicalaginas son unos polifenoles que ayudan a proteger las células del daño causado por el estrés oxidativo y el envejecimiento. Además, la granada contiene otros antioxidantes muy beneficiosos como los flavonoides, ácido málico y ácido oxálico</a:t>
            </a:r>
            <a:r>
              <a:rPr lang="es-CO" dirty="0" smtClean="0"/>
              <a:t>.</a:t>
            </a:r>
            <a:endParaRPr lang="es-CO" dirty="0"/>
          </a:p>
          <a:p>
            <a:endParaRPr lang="es-CO"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188640"/>
            <a:ext cx="148399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207978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barn(inVertical)">
                                      <p:cBhvr>
                                        <p:cTn id="1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24743"/>
            <a:ext cx="8229600" cy="4248473"/>
          </a:xfrm>
          <a:solidFill>
            <a:schemeClr val="accent5">
              <a:lumMod val="20000"/>
              <a:lumOff val="80000"/>
            </a:schemeClr>
          </a:solidFill>
        </p:spPr>
        <p:txBody>
          <a:bodyPr>
            <a:normAutofit/>
          </a:bodyPr>
          <a:lstStyle/>
          <a:p>
            <a:pPr marL="0" indent="0">
              <a:buNone/>
            </a:pPr>
            <a:endParaRPr lang="es-CO" dirty="0"/>
          </a:p>
          <a:p>
            <a:pPr marL="400050" lvl="1" indent="0">
              <a:buNone/>
            </a:pPr>
            <a:r>
              <a:rPr lang="es-CO" dirty="0"/>
              <a:t>Si ya la has probado sabrás que es una fruta muy sabrosa que permite preparar platos originales y sorprendentes y, no engorda, ya que solo aporta 65 calorías por cada cien gramos. También es rica en vitamina B y C, contiene fibra, es muy digestiva, y por sus muchas aplicaciones curativas los musulmanes la consideraban la fruta medicina.</a:t>
            </a:r>
          </a:p>
          <a:p>
            <a:endParaRPr lang="es-CO" dirty="0"/>
          </a:p>
          <a:p>
            <a:endParaRPr lang="es-CO" dirty="0"/>
          </a:p>
        </p:txBody>
      </p:sp>
    </p:spTree>
    <p:extLst>
      <p:ext uri="{BB962C8B-B14F-4D97-AF65-F5344CB8AC3E}">
        <p14:creationId xmlns:p14="http://schemas.microsoft.com/office/powerpoint/2010/main" val="3256858162"/>
      </p:ext>
    </p:extLst>
  </p:cSld>
  <p:clrMapOvr>
    <a:masterClrMapping/>
  </p:clrMapOvr>
  <p:transition spd="slow">
    <p:cove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336704"/>
          </a:xfrm>
        </p:spPr>
        <p:txBody>
          <a:bodyPr>
            <a:normAutofit fontScale="85000" lnSpcReduction="20000"/>
          </a:bodyPr>
          <a:lstStyle/>
          <a:p>
            <a:pPr marL="0" indent="0">
              <a:buNone/>
            </a:pPr>
            <a:r>
              <a:rPr lang="es-CO" sz="4500" b="1" u="sng" dirty="0" smtClean="0"/>
              <a:t>Sus </a:t>
            </a:r>
            <a:r>
              <a:rPr lang="es-CO" sz="4500" b="1" u="sng" dirty="0"/>
              <a:t>aplicaciones en salud son múltiples:</a:t>
            </a:r>
          </a:p>
          <a:p>
            <a:pPr marL="0" indent="0">
              <a:buNone/>
            </a:pPr>
            <a:r>
              <a:rPr lang="es-CO" b="1" dirty="0" smtClean="0"/>
              <a:t>1</a:t>
            </a:r>
            <a:r>
              <a:rPr lang="es-CO" dirty="0"/>
              <a:t>. </a:t>
            </a:r>
            <a:r>
              <a:rPr lang="es-CO" dirty="0">
                <a:solidFill>
                  <a:srgbClr val="FF0000"/>
                </a:solidFill>
              </a:rPr>
              <a:t>Alivia la tos persistente. Es eficaz en caso de fiebre, diarreas y cólicos.</a:t>
            </a:r>
          </a:p>
          <a:p>
            <a:pPr marL="0" indent="0">
              <a:buNone/>
            </a:pPr>
            <a:r>
              <a:rPr lang="es-CO" b="1" dirty="0" smtClean="0"/>
              <a:t>2</a:t>
            </a:r>
            <a:r>
              <a:rPr lang="es-CO" dirty="0"/>
              <a:t>. </a:t>
            </a:r>
            <a:r>
              <a:rPr lang="es-CO" dirty="0">
                <a:solidFill>
                  <a:srgbClr val="0070C0"/>
                </a:solidFill>
              </a:rPr>
              <a:t>Tiene ligeras propiedades diuréticas y antihipertensivas.</a:t>
            </a:r>
          </a:p>
          <a:p>
            <a:pPr marL="0" indent="0">
              <a:buNone/>
            </a:pPr>
            <a:r>
              <a:rPr lang="es-CO" b="1" dirty="0" smtClean="0"/>
              <a:t>3</a:t>
            </a:r>
            <a:r>
              <a:rPr lang="es-CO" dirty="0"/>
              <a:t>. </a:t>
            </a:r>
            <a:r>
              <a:rPr lang="es-CO" dirty="0">
                <a:solidFill>
                  <a:srgbClr val="C00000"/>
                </a:solidFill>
              </a:rPr>
              <a:t>Es anticancerígeno.</a:t>
            </a:r>
          </a:p>
          <a:p>
            <a:pPr marL="0" indent="0">
              <a:buNone/>
            </a:pPr>
            <a:r>
              <a:rPr lang="es-CO" b="1" dirty="0" smtClean="0"/>
              <a:t>5</a:t>
            </a:r>
            <a:r>
              <a:rPr lang="es-CO" dirty="0"/>
              <a:t>. </a:t>
            </a:r>
            <a:r>
              <a:rPr lang="es-CO" dirty="0">
                <a:solidFill>
                  <a:srgbClr val="002060"/>
                </a:solidFill>
              </a:rPr>
              <a:t>Disminuye el riesgo cardiovascular.</a:t>
            </a:r>
          </a:p>
          <a:p>
            <a:pPr marL="0" indent="0">
              <a:buNone/>
            </a:pPr>
            <a:r>
              <a:rPr lang="es-CO" b="1" dirty="0" smtClean="0"/>
              <a:t>6</a:t>
            </a:r>
            <a:r>
              <a:rPr lang="es-CO" dirty="0"/>
              <a:t>. </a:t>
            </a:r>
            <a:r>
              <a:rPr lang="es-CO" dirty="0">
                <a:solidFill>
                  <a:srgbClr val="7030A0"/>
                </a:solidFill>
              </a:rPr>
              <a:t>Ayuda a regular los problemas de tránsito intestinal (colon irritable, etc) y </a:t>
            </a:r>
            <a:r>
              <a:rPr lang="es-CO" dirty="0" smtClean="0">
                <a:solidFill>
                  <a:srgbClr val="7030A0"/>
                </a:solidFill>
              </a:rPr>
              <a:t>elimina </a:t>
            </a:r>
            <a:r>
              <a:rPr lang="es-CO" dirty="0">
                <a:solidFill>
                  <a:srgbClr val="7030A0"/>
                </a:solidFill>
              </a:rPr>
              <a:t>los parásitos intestinales.</a:t>
            </a:r>
          </a:p>
          <a:p>
            <a:pPr marL="0" indent="0">
              <a:buNone/>
            </a:pPr>
            <a:r>
              <a:rPr lang="es-CO" b="1" dirty="0" smtClean="0"/>
              <a:t>7</a:t>
            </a:r>
            <a:r>
              <a:rPr lang="es-CO" dirty="0"/>
              <a:t>. </a:t>
            </a:r>
            <a:r>
              <a:rPr lang="es-CO" dirty="0">
                <a:solidFill>
                  <a:srgbClr val="00B050"/>
                </a:solidFill>
              </a:rPr>
              <a:t>Combate el estreñimiento por su gran poder laxante.</a:t>
            </a:r>
          </a:p>
          <a:p>
            <a:pPr marL="0" indent="0">
              <a:buNone/>
            </a:pPr>
            <a:r>
              <a:rPr lang="es-CO" b="1" dirty="0" smtClean="0"/>
              <a:t>8</a:t>
            </a:r>
            <a:r>
              <a:rPr lang="es-CO" dirty="0"/>
              <a:t>. </a:t>
            </a:r>
            <a:r>
              <a:rPr lang="es-CO" dirty="0">
                <a:solidFill>
                  <a:schemeClr val="accent2">
                    <a:lumMod val="50000"/>
                  </a:schemeClr>
                </a:solidFill>
              </a:rPr>
              <a:t>Evita la retención de líquidos.</a:t>
            </a:r>
          </a:p>
          <a:p>
            <a:pPr marL="0" indent="0">
              <a:buNone/>
            </a:pPr>
            <a:r>
              <a:rPr lang="es-CO" b="1" dirty="0" smtClean="0"/>
              <a:t>9</a:t>
            </a:r>
            <a:r>
              <a:rPr lang="es-CO" dirty="0"/>
              <a:t>. </a:t>
            </a:r>
            <a:r>
              <a:rPr lang="es-CO" dirty="0">
                <a:solidFill>
                  <a:srgbClr val="FF0000"/>
                </a:solidFill>
              </a:rPr>
              <a:t>Está indicada en casos de anemia ferropénica y arteriosclerosis.</a:t>
            </a:r>
          </a:p>
          <a:p>
            <a:pPr marL="0" indent="0">
              <a:buNone/>
            </a:pPr>
            <a:r>
              <a:rPr lang="es-CO" b="1" dirty="0" smtClean="0"/>
              <a:t>10</a:t>
            </a:r>
            <a:r>
              <a:rPr lang="es-CO" dirty="0"/>
              <a:t>. </a:t>
            </a:r>
            <a:r>
              <a:rPr lang="es-CO" dirty="0">
                <a:solidFill>
                  <a:srgbClr val="00B0F0"/>
                </a:solidFill>
              </a:rPr>
              <a:t>Refuerza el sistema inmunológico, aumentando las defensas contra los resfriados, gripe, faringitis, otitis y sinusitis.</a:t>
            </a:r>
          </a:p>
          <a:p>
            <a:endParaRPr lang="es-CO" dirty="0"/>
          </a:p>
        </p:txBody>
      </p:sp>
    </p:spTree>
    <p:extLst>
      <p:ext uri="{BB962C8B-B14F-4D97-AF65-F5344CB8AC3E}">
        <p14:creationId xmlns:p14="http://schemas.microsoft.com/office/powerpoint/2010/main" val="372626214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4">
              <a:lumMod val="40000"/>
              <a:lumOff val="60000"/>
            </a:schemeClr>
          </a:solidFill>
        </p:spPr>
        <p:txBody>
          <a:bodyPr>
            <a:normAutofit/>
          </a:bodyPr>
          <a:lstStyle/>
          <a:p>
            <a:r>
              <a:rPr lang="es-CO" dirty="0"/>
              <a:t>Para incluirla de manera natural en tu dieta puedes tomarla en: macedonias de fruta, </a:t>
            </a:r>
            <a:r>
              <a:rPr lang="es-CO" dirty="0"/>
              <a:t>(</a:t>
            </a:r>
            <a:r>
              <a:rPr lang="es-CO" dirty="0">
                <a:latin typeface="Agency FB" pitchFamily="34" charset="0"/>
              </a:rPr>
              <a:t>mezcla de variadas </a:t>
            </a:r>
            <a:r>
              <a:rPr lang="es-CO" dirty="0" smtClean="0">
                <a:latin typeface="Agency FB" pitchFamily="34" charset="0"/>
              </a:rPr>
              <a:t>frutas</a:t>
            </a:r>
            <a:r>
              <a:rPr lang="es-CO" dirty="0" smtClean="0"/>
              <a:t>), mezcladas </a:t>
            </a:r>
            <a:r>
              <a:rPr lang="es-CO" dirty="0"/>
              <a:t>con yogur, en batidos y zumos o en ensaladas variadas (puedes incluir las semillas). </a:t>
            </a:r>
          </a:p>
          <a:p>
            <a:endParaRPr lang="es-CO" dirty="0" smtClean="0"/>
          </a:p>
          <a:p>
            <a:pPr marL="0" indent="0">
              <a:buNone/>
            </a:pPr>
            <a:r>
              <a:rPr lang="es-CO" dirty="0" smtClean="0">
                <a:solidFill>
                  <a:srgbClr val="FF0000"/>
                </a:solidFill>
              </a:rPr>
              <a:t>Hasta </a:t>
            </a:r>
            <a:r>
              <a:rPr lang="es-CO" dirty="0">
                <a:solidFill>
                  <a:srgbClr val="FF0000"/>
                </a:solidFill>
              </a:rPr>
              <a:t>hay helados con sabor a granada, néctares, mermeladas, licores o vino de granada. Ahora ya sabes, la granada es una gran aliada de la salud y la belleza, ¡inclúyela en tu cesta de la compra!:</a:t>
            </a:r>
          </a:p>
          <a:p>
            <a:endParaRPr lang="es-CO" dirty="0"/>
          </a:p>
        </p:txBody>
      </p:sp>
    </p:spTree>
    <p:extLst>
      <p:ext uri="{BB962C8B-B14F-4D97-AF65-F5344CB8AC3E}">
        <p14:creationId xmlns:p14="http://schemas.microsoft.com/office/powerpoint/2010/main" val="231728318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p:spPr>
        <p:txBody>
          <a:bodyPr>
            <a:normAutofit fontScale="90000"/>
          </a:bodyPr>
          <a:lstStyle/>
          <a:p>
            <a:r>
              <a:rPr lang="es-CO" b="1" dirty="0" smtClean="0">
                <a:latin typeface="Agency FB" pitchFamily="34" charset="0"/>
              </a:rPr>
              <a:t>¿Es mejor comer frutas, antes o después de las comidas?</a:t>
            </a:r>
            <a:endParaRPr lang="es-CO" b="1" dirty="0">
              <a:latin typeface="Agency FB" pitchFamily="34" charset="0"/>
            </a:endParaRPr>
          </a:p>
        </p:txBody>
      </p:sp>
      <p:sp>
        <p:nvSpPr>
          <p:cNvPr id="3" name="2 Marcador de contenido"/>
          <p:cNvSpPr>
            <a:spLocks noGrp="1"/>
          </p:cNvSpPr>
          <p:nvPr>
            <p:ph idx="1"/>
          </p:nvPr>
        </p:nvSpPr>
        <p:spPr>
          <a:xfrm>
            <a:off x="457200" y="1600200"/>
            <a:ext cx="8229600" cy="4997152"/>
          </a:xfrm>
          <a:solidFill>
            <a:schemeClr val="accent6">
              <a:lumMod val="40000"/>
              <a:lumOff val="60000"/>
            </a:schemeClr>
          </a:solidFill>
        </p:spPr>
        <p:txBody>
          <a:bodyPr>
            <a:normAutofit fontScale="70000" lnSpcReduction="20000"/>
          </a:bodyPr>
          <a:lstStyle/>
          <a:p>
            <a:pPr marL="0" indent="0">
              <a:buNone/>
            </a:pPr>
            <a:r>
              <a:rPr lang="es-CO" dirty="0"/>
              <a:t>L</a:t>
            </a:r>
            <a:r>
              <a:rPr lang="es-CO" dirty="0" smtClean="0"/>
              <a:t>o </a:t>
            </a:r>
            <a:r>
              <a:rPr lang="es-CO" dirty="0"/>
              <a:t>más adecuado es comer fruta antes de las comidas</a:t>
            </a:r>
            <a:r>
              <a:rPr lang="es-CO" dirty="0" smtClean="0"/>
              <a:t>, por las siguientes razones: </a:t>
            </a:r>
          </a:p>
          <a:p>
            <a:endParaRPr lang="es-CO" dirty="0" smtClean="0"/>
          </a:p>
          <a:p>
            <a:r>
              <a:rPr lang="es-CO" b="1" u="sng" dirty="0" smtClean="0"/>
              <a:t>Aporta </a:t>
            </a:r>
            <a:r>
              <a:rPr lang="es-CO" b="1" u="sng" dirty="0"/>
              <a:t>saciedad</a:t>
            </a:r>
            <a:r>
              <a:rPr lang="es-CO" dirty="0"/>
              <a:t>: gracias a su alto contenido en fibra, comer fruta antes de las comidas ayudará a saciar nuestro apetito, lo que a su vez nos evitará una ingesta posterior excesiva de comida.</a:t>
            </a:r>
          </a:p>
          <a:p>
            <a:r>
              <a:rPr lang="es-CO" b="1" u="sng" dirty="0"/>
              <a:t>Recomendable para evitar molestias digestivas</a:t>
            </a:r>
            <a:r>
              <a:rPr lang="es-CO" dirty="0"/>
              <a:t>: cuando las frutas se comen luego de la comida es más probable que se produzca una fermentación de los azúcares y que nuestro estómago no sea capaz de digerirlas correctamente, lo que a su vez genera molestias digestivas (tales como hinchazón, gases y dolor estomacal).</a:t>
            </a:r>
          </a:p>
          <a:p>
            <a:r>
              <a:rPr lang="es-CO" b="1" u="sng" dirty="0"/>
              <a:t>Ayuda a hacer mejor la digestión</a:t>
            </a:r>
            <a:r>
              <a:rPr lang="es-CO" dirty="0"/>
              <a:t>: la fruta es rica en sustancias ácidas capaces de estimular las secreciones de nuestro estómago, lo que a su vez ayuda a hacer bien la digestión.</a:t>
            </a:r>
          </a:p>
          <a:p>
            <a:pPr marL="0" indent="0">
              <a:buNone/>
            </a:pPr>
            <a:r>
              <a:rPr lang="es-CO" dirty="0"/>
              <a:t>Por tanto, nos encontramos con una elección saludable recomendada: es mejor siempre comer la fruta antes de las comidas.</a:t>
            </a:r>
          </a:p>
          <a:p>
            <a:endParaRPr lang="es-CO" dirty="0"/>
          </a:p>
          <a:p>
            <a:endParaRPr lang="es-CO" dirty="0"/>
          </a:p>
          <a:p>
            <a:endParaRPr lang="es-CO" dirty="0"/>
          </a:p>
        </p:txBody>
      </p:sp>
    </p:spTree>
    <p:extLst>
      <p:ext uri="{BB962C8B-B14F-4D97-AF65-F5344CB8AC3E}">
        <p14:creationId xmlns:p14="http://schemas.microsoft.com/office/powerpoint/2010/main" val="312780476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1732</TotalTime>
  <Words>7130</Words>
  <Application>Microsoft Office PowerPoint</Application>
  <PresentationFormat>Presentación en pantalla (4:3)</PresentationFormat>
  <Paragraphs>322</Paragraphs>
  <Slides>68</Slides>
  <Notes>0</Notes>
  <HiddenSlides>0</HiddenSlides>
  <MMClips>0</MMClips>
  <ScaleCrop>false</ScaleCrop>
  <HeadingPairs>
    <vt:vector size="4" baseType="variant">
      <vt:variant>
        <vt:lpstr>Tema</vt:lpstr>
      </vt:variant>
      <vt:variant>
        <vt:i4>1</vt:i4>
      </vt:variant>
      <vt:variant>
        <vt:lpstr>Títulos de diapositiva</vt:lpstr>
      </vt:variant>
      <vt:variant>
        <vt:i4>68</vt:i4>
      </vt:variant>
    </vt:vector>
  </HeadingPairs>
  <TitlesOfParts>
    <vt:vector size="69" baseType="lpstr">
      <vt:lpstr>Tema de Office</vt:lpstr>
      <vt:lpstr>COCINAR AL VAPOR,  LA COMIDA MÁS SALUDABLE</vt:lpstr>
      <vt:lpstr>Presentación de PowerPoint</vt:lpstr>
      <vt:lpstr>Amado, mi oración es que tú seas prosperado en todas las cosas, y que tengas  salud, así como prospera tu alma 3Juan 1:2.</vt:lpstr>
      <vt:lpstr>¿Por qué cocinar al vapor es saludable?</vt:lpstr>
      <vt:lpstr>La siguiente propuesta está dedicada a los amantes de los vegetales. Se trata de un plato muy saludable, ya que en él vamos a encontrar multitud de vitaminas, minerales, fibra y compuestos antioxidantes, muy beneficiosos para la salud. </vt:lpstr>
      <vt:lpstr>Presentación de PowerPoint</vt:lpstr>
      <vt:lpstr>Presentación de PowerPoint</vt:lpstr>
      <vt:lpstr>Conserva las propiedades y el sabor de los alimentos</vt:lpstr>
      <vt:lpstr>Menos calorías</vt:lpstr>
      <vt:lpstr>EL MEJOR MÉTODO PARA BAJAR DE PESO</vt:lpstr>
      <vt:lpstr>Desintoxica</vt:lpstr>
      <vt:lpstr>Algunas ideas para cocinar al vapor</vt:lpstr>
      <vt:lpstr>Presentación de PowerPoint</vt:lpstr>
      <vt:lpstr>Manzanas al vapor con frutos secos</vt:lpstr>
      <vt:lpstr>Presentación de PowerPoint</vt:lpstr>
      <vt:lpstr>Cómo hacer unas excelentes verduras al vapor</vt:lpstr>
      <vt:lpstr>Presentación de PowerPoint</vt:lpstr>
      <vt:lpstr>Presentación de PowerPoint</vt:lpstr>
      <vt:lpstr>Presentación de PowerPoint</vt:lpstr>
      <vt:lpstr>Presentación de PowerPoint</vt:lpstr>
      <vt:lpstr>Dieta Vegetariana Quemadora de Grasa</vt:lpstr>
      <vt:lpstr>Presentación de PowerPoint</vt:lpstr>
      <vt:lpstr>Presentación de PowerPoint</vt:lpstr>
      <vt:lpstr>El Ayuno de Daniel</vt:lpstr>
      <vt:lpstr>Presentación de PowerPoint</vt:lpstr>
      <vt:lpstr>Presentación de PowerPoint</vt:lpstr>
      <vt:lpstr>Presentación de PowerPoint</vt:lpstr>
      <vt:lpstr>10 Alimentos Con Poderes Especiales</vt:lpstr>
      <vt:lpstr>Presentación de PowerPoint</vt:lpstr>
      <vt:lpstr>Presentación de PowerPoint</vt:lpstr>
      <vt:lpstr>Presentación de PowerPoint</vt:lpstr>
      <vt:lpstr>Presentación de PowerPoint</vt:lpstr>
      <vt:lpstr>Como Mejorar Tu Salud Intestinal</vt:lpstr>
      <vt:lpstr>Presentación de PowerPoint</vt:lpstr>
      <vt:lpstr>Presentación de PowerPoint</vt:lpstr>
      <vt:lpstr>Presentación de PowerPoint</vt:lpstr>
      <vt:lpstr>Presentación de PowerPoint</vt:lpstr>
      <vt:lpstr>Presentación de PowerPoint</vt:lpstr>
      <vt:lpstr>4 Pasos Más Para Una Transición a la Dieta Natural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12 alimentos anticancerígenos que debes empezar a incluir en tu dieta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Diez motivos para tomar granada, la fruta medicinal</vt:lpstr>
      <vt:lpstr>Presentación de PowerPoint</vt:lpstr>
      <vt:lpstr>Presentación de PowerPoint</vt:lpstr>
      <vt:lpstr>Presentación de PowerPoint</vt:lpstr>
      <vt:lpstr>¿Es mejor comer frutas, antes o después de las comidas?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COCINAR AL VAPOR, LA COMIDA MÁS SALUDABLE</dc:title>
  <dc:creator>HUMBERTO</dc:creator>
  <cp:lastModifiedBy>HUMBERTO</cp:lastModifiedBy>
  <cp:revision>206</cp:revision>
  <dcterms:created xsi:type="dcterms:W3CDTF">2015-09-16T22:36:44Z</dcterms:created>
  <dcterms:modified xsi:type="dcterms:W3CDTF">2015-09-24T07:30:21Z</dcterms:modified>
</cp:coreProperties>
</file>